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588" r:id="rId2"/>
    <p:sldId id="277" r:id="rId3"/>
    <p:sldId id="257" r:id="rId4"/>
    <p:sldId id="604" r:id="rId5"/>
    <p:sldId id="674" r:id="rId6"/>
    <p:sldId id="568" r:id="rId7"/>
    <p:sldId id="705" r:id="rId8"/>
    <p:sldId id="706" r:id="rId9"/>
    <p:sldId id="679" r:id="rId10"/>
    <p:sldId id="610" r:id="rId11"/>
    <p:sldId id="680" r:id="rId12"/>
    <p:sldId id="681" r:id="rId13"/>
    <p:sldId id="707" r:id="rId14"/>
    <p:sldId id="708" r:id="rId15"/>
    <p:sldId id="709" r:id="rId16"/>
    <p:sldId id="711" r:id="rId17"/>
    <p:sldId id="644" r:id="rId18"/>
    <p:sldId id="686" r:id="rId19"/>
    <p:sldId id="687" r:id="rId20"/>
    <p:sldId id="717" r:id="rId21"/>
    <p:sldId id="712" r:id="rId22"/>
    <p:sldId id="713" r:id="rId23"/>
    <p:sldId id="714" r:id="rId24"/>
    <p:sldId id="715" r:id="rId25"/>
    <p:sldId id="725" r:id="rId26"/>
    <p:sldId id="716" r:id="rId27"/>
    <p:sldId id="693" r:id="rId28"/>
    <p:sldId id="718" r:id="rId29"/>
    <p:sldId id="719" r:id="rId30"/>
    <p:sldId id="720" r:id="rId31"/>
    <p:sldId id="721" r:id="rId32"/>
    <p:sldId id="722" r:id="rId33"/>
    <p:sldId id="723" r:id="rId34"/>
    <p:sldId id="724" r:id="rId35"/>
    <p:sldId id="727" r:id="rId36"/>
    <p:sldId id="728" r:id="rId37"/>
    <p:sldId id="729" r:id="rId38"/>
    <p:sldId id="730" r:id="rId39"/>
    <p:sldId id="731" r:id="rId40"/>
    <p:sldId id="732" r:id="rId41"/>
    <p:sldId id="733" r:id="rId42"/>
    <p:sldId id="737" r:id="rId43"/>
    <p:sldId id="685" r:id="rId44"/>
    <p:sldId id="640" r:id="rId45"/>
    <p:sldId id="649" r:id="rId46"/>
    <p:sldId id="671" r:id="rId47"/>
    <p:sldId id="672" r:id="rId48"/>
    <p:sldId id="585" r:id="rId49"/>
    <p:sldId id="704" r:id="rId50"/>
    <p:sldId id="703" r:id="rId51"/>
    <p:sldId id="492" r:id="rId5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588"/>
            <p14:sldId id="277"/>
            <p14:sldId id="257"/>
            <p14:sldId id="604"/>
            <p14:sldId id="674"/>
            <p14:sldId id="568"/>
            <p14:sldId id="705"/>
            <p14:sldId id="706"/>
            <p14:sldId id="679"/>
            <p14:sldId id="610"/>
            <p14:sldId id="680"/>
            <p14:sldId id="681"/>
            <p14:sldId id="707"/>
            <p14:sldId id="708"/>
            <p14:sldId id="709"/>
            <p14:sldId id="711"/>
            <p14:sldId id="644"/>
            <p14:sldId id="686"/>
            <p14:sldId id="687"/>
            <p14:sldId id="717"/>
            <p14:sldId id="712"/>
            <p14:sldId id="713"/>
            <p14:sldId id="714"/>
            <p14:sldId id="715"/>
            <p14:sldId id="725"/>
            <p14:sldId id="716"/>
            <p14:sldId id="693"/>
            <p14:sldId id="718"/>
            <p14:sldId id="719"/>
            <p14:sldId id="720"/>
            <p14:sldId id="721"/>
            <p14:sldId id="722"/>
            <p14:sldId id="723"/>
            <p14:sldId id="724"/>
            <p14:sldId id="727"/>
            <p14:sldId id="728"/>
            <p14:sldId id="729"/>
            <p14:sldId id="730"/>
            <p14:sldId id="731"/>
            <p14:sldId id="732"/>
            <p14:sldId id="733"/>
            <p14:sldId id="737"/>
            <p14:sldId id="685"/>
            <p14:sldId id="640"/>
            <p14:sldId id="649"/>
            <p14:sldId id="671"/>
            <p14:sldId id="672"/>
            <p14:sldId id="585"/>
            <p14:sldId id="704"/>
            <p14:sldId id="703"/>
            <p14:sldId id="4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Shannon (DESE)" initials="RS(" lastIdx="13" clrIdx="0">
    <p:extLst>
      <p:ext uri="{19B8F6BF-5375-455C-9EA6-DF929625EA0E}">
        <p15:presenceInfo xmlns:p15="http://schemas.microsoft.com/office/powerpoint/2012/main" userId="S::Shannon.Raymond@mass.gov::9d43d8f5-1318-4cd1-ba89-a1ff41b22e08" providerId="AD"/>
      </p:ext>
    </p:extLst>
  </p:cmAuthor>
  <p:cmAuthor id="2" name="Canning, Frances (DESE)" initials="CF(" lastIdx="4" clrIdx="1">
    <p:extLst>
      <p:ext uri="{19B8F6BF-5375-455C-9EA6-DF929625EA0E}">
        <p15:presenceInfo xmlns:p15="http://schemas.microsoft.com/office/powerpoint/2012/main" userId="S::Frances.A.Canning@mass.gov::4a4f8eb4-f13f-4d79-baf4-2642db8f6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1" autoAdjust="0"/>
    <p:restoredTop sz="96000" autoAdjust="0"/>
  </p:normalViewPr>
  <p:slideViewPr>
    <p:cSldViewPr snapToGrid="0">
      <p:cViewPr varScale="1">
        <p:scale>
          <a:sx n="105" d="100"/>
          <a:sy n="105" d="100"/>
        </p:scale>
        <p:origin x="2400" y="7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3FC43-7397-4FA8-A0DF-78D90120AAF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B28446F9-01C3-4468-ADB2-D4F1D1FD8224}">
      <dgm:prSet phldrT="[Text]" custT="1"/>
      <dgm:spPr/>
      <dgm:t>
        <a:bodyPr/>
        <a:lstStyle/>
        <a:p>
          <a:r>
            <a:rPr lang="en-US" sz="2000" dirty="0"/>
            <a:t>What is the requirement?</a:t>
          </a:r>
        </a:p>
      </dgm:t>
    </dgm:pt>
    <dgm:pt modelId="{85B7527E-885D-4285-86A8-5E23B3C45506}" type="parTrans" cxnId="{98F4FE00-1420-4225-AA88-962D99BE69D8}">
      <dgm:prSet/>
      <dgm:spPr/>
      <dgm:t>
        <a:bodyPr/>
        <a:lstStyle/>
        <a:p>
          <a:endParaRPr lang="en-US"/>
        </a:p>
      </dgm:t>
    </dgm:pt>
    <dgm:pt modelId="{4B55273B-5CE4-4DC0-93C5-9954440D7DCC}" type="sibTrans" cxnId="{98F4FE00-1420-4225-AA88-962D99BE69D8}">
      <dgm:prSet/>
      <dgm:spPr/>
      <dgm:t>
        <a:bodyPr/>
        <a:lstStyle/>
        <a:p>
          <a:endParaRPr lang="en-US"/>
        </a:p>
      </dgm:t>
    </dgm:pt>
    <dgm:pt modelId="{D1082CE9-882A-4BE6-9CA2-83757E00FFD6}">
      <dgm:prSet phldrT="[Text]"/>
      <dgm:spPr/>
      <dgm:t>
        <a:bodyPr/>
        <a:lstStyle/>
        <a:p>
          <a:r>
            <a:rPr lang="en-US" dirty="0"/>
            <a:t>Use the chart to find the minimum amount of grains required (in ounce equivalents)</a:t>
          </a:r>
        </a:p>
      </dgm:t>
    </dgm:pt>
    <dgm:pt modelId="{66F1080D-F883-4698-978A-7E378B626579}" type="parTrans" cxnId="{45D1A42B-8068-4613-AE35-69FF2A444643}">
      <dgm:prSet/>
      <dgm:spPr/>
      <dgm:t>
        <a:bodyPr/>
        <a:lstStyle/>
        <a:p>
          <a:endParaRPr lang="en-US"/>
        </a:p>
      </dgm:t>
    </dgm:pt>
    <dgm:pt modelId="{6974F5EF-D82F-496F-81AC-61A139EE20A4}" type="sibTrans" cxnId="{45D1A42B-8068-4613-AE35-69FF2A444643}">
      <dgm:prSet/>
      <dgm:spPr/>
      <dgm:t>
        <a:bodyPr/>
        <a:lstStyle/>
        <a:p>
          <a:endParaRPr lang="en-US"/>
        </a:p>
      </dgm:t>
    </dgm:pt>
    <dgm:pt modelId="{D68A0A03-D020-4CD7-9CEB-AB4F66FFC248}">
      <dgm:prSet phldrT="[Text]" custT="1"/>
      <dgm:spPr/>
      <dgm:t>
        <a:bodyPr/>
        <a:lstStyle/>
        <a:p>
          <a:r>
            <a:rPr lang="en-US" sz="2000" dirty="0"/>
            <a:t>Find the item on the chart and the oz eq</a:t>
          </a:r>
          <a:r>
            <a:rPr lang="en-US" sz="1800" dirty="0"/>
            <a:t>.</a:t>
          </a:r>
        </a:p>
      </dgm:t>
    </dgm:pt>
    <dgm:pt modelId="{2F04303D-DCA9-4B71-A69F-83565FE99B8E}" type="parTrans" cxnId="{2EDE77FB-9E1C-4E32-9E98-9226AF9E2087}">
      <dgm:prSet/>
      <dgm:spPr/>
      <dgm:t>
        <a:bodyPr/>
        <a:lstStyle/>
        <a:p>
          <a:endParaRPr lang="en-US"/>
        </a:p>
      </dgm:t>
    </dgm:pt>
    <dgm:pt modelId="{F4FB0E84-DE1D-4DC6-9100-7F018795F2CD}" type="sibTrans" cxnId="{2EDE77FB-9E1C-4E32-9E98-9226AF9E2087}">
      <dgm:prSet/>
      <dgm:spPr/>
      <dgm:t>
        <a:bodyPr/>
        <a:lstStyle/>
        <a:p>
          <a:endParaRPr lang="en-US"/>
        </a:p>
      </dgm:t>
    </dgm:pt>
    <dgm:pt modelId="{9133B825-A9ED-493B-85FB-13BADCF5D502}">
      <dgm:prSet phldrT="[Text]"/>
      <dgm:spPr/>
      <dgm:t>
        <a:bodyPr/>
        <a:lstStyle/>
        <a:p>
          <a:r>
            <a:rPr lang="en-US" dirty="0"/>
            <a:t>Find the grain item on the chart and determine what the volume of grains needed (in grams)</a:t>
          </a:r>
        </a:p>
      </dgm:t>
    </dgm:pt>
    <dgm:pt modelId="{705100AA-4BC1-4975-9172-3C1BB114BEB3}" type="parTrans" cxnId="{B5D9E507-6EDD-4DC8-B26E-990CFBB302CC}">
      <dgm:prSet/>
      <dgm:spPr/>
      <dgm:t>
        <a:bodyPr/>
        <a:lstStyle/>
        <a:p>
          <a:endParaRPr lang="en-US"/>
        </a:p>
      </dgm:t>
    </dgm:pt>
    <dgm:pt modelId="{A3A20EEF-244F-426E-97C7-5A2B721B4975}" type="sibTrans" cxnId="{B5D9E507-6EDD-4DC8-B26E-990CFBB302CC}">
      <dgm:prSet/>
      <dgm:spPr/>
      <dgm:t>
        <a:bodyPr/>
        <a:lstStyle/>
        <a:p>
          <a:endParaRPr lang="en-US"/>
        </a:p>
      </dgm:t>
    </dgm:pt>
    <dgm:pt modelId="{5CAC9160-EFDF-4C27-B79B-A1677C46A046}">
      <dgm:prSet phldrT="[Text]" custT="1"/>
      <dgm:spPr/>
      <dgm:t>
        <a:bodyPr/>
        <a:lstStyle/>
        <a:p>
          <a:r>
            <a:rPr lang="en-US" sz="2000" dirty="0"/>
            <a:t>Look at the Nutrition Facts Label</a:t>
          </a:r>
        </a:p>
      </dgm:t>
    </dgm:pt>
    <dgm:pt modelId="{AF723668-E7B4-4CF2-B7D1-51427189E4AB}" type="parTrans" cxnId="{2FCCA982-3F7B-449C-B02C-EA13018AE7F9}">
      <dgm:prSet/>
      <dgm:spPr/>
      <dgm:t>
        <a:bodyPr/>
        <a:lstStyle/>
        <a:p>
          <a:endParaRPr lang="en-US"/>
        </a:p>
      </dgm:t>
    </dgm:pt>
    <dgm:pt modelId="{55905F1C-5896-4FC1-8C14-3DBEAADDEC38}" type="sibTrans" cxnId="{2FCCA982-3F7B-449C-B02C-EA13018AE7F9}">
      <dgm:prSet/>
      <dgm:spPr/>
      <dgm:t>
        <a:bodyPr/>
        <a:lstStyle/>
        <a:p>
          <a:endParaRPr lang="en-US"/>
        </a:p>
      </dgm:t>
    </dgm:pt>
    <dgm:pt modelId="{80BA8B64-EB49-4690-880E-86E7928557CE}">
      <dgm:prSet phldrT="[Text]"/>
      <dgm:spPr/>
      <dgm:t>
        <a:bodyPr/>
        <a:lstStyle/>
        <a:p>
          <a:r>
            <a:rPr lang="en-US" dirty="0"/>
            <a:t>Find the serving size</a:t>
          </a:r>
        </a:p>
      </dgm:t>
    </dgm:pt>
    <dgm:pt modelId="{E9E5129E-248A-4704-9149-C465FAEF5D2F}" type="parTrans" cxnId="{93490F37-C0FA-48BA-8AB2-5CB57FF430C9}">
      <dgm:prSet/>
      <dgm:spPr/>
      <dgm:t>
        <a:bodyPr/>
        <a:lstStyle/>
        <a:p>
          <a:endParaRPr lang="en-US"/>
        </a:p>
      </dgm:t>
    </dgm:pt>
    <dgm:pt modelId="{4344F428-3269-4B7C-95BE-BC699F8EAFC3}" type="sibTrans" cxnId="{93490F37-C0FA-48BA-8AB2-5CB57FF430C9}">
      <dgm:prSet/>
      <dgm:spPr/>
      <dgm:t>
        <a:bodyPr/>
        <a:lstStyle/>
        <a:p>
          <a:endParaRPr lang="en-US"/>
        </a:p>
      </dgm:t>
    </dgm:pt>
    <dgm:pt modelId="{B8D22280-4296-4A33-8262-8BFDEF750DFA}">
      <dgm:prSet custT="1"/>
      <dgm:spPr/>
      <dgm:t>
        <a:bodyPr/>
        <a:lstStyle/>
        <a:p>
          <a:r>
            <a:rPr lang="en-US" sz="2000" dirty="0"/>
            <a:t>Calculate</a:t>
          </a:r>
        </a:p>
      </dgm:t>
    </dgm:pt>
    <dgm:pt modelId="{B6BF8ED0-B669-4F48-9A23-708BF6243605}" type="parTrans" cxnId="{E403CF15-0608-4532-AFF4-4F6DCE3CF497}">
      <dgm:prSet/>
      <dgm:spPr/>
      <dgm:t>
        <a:bodyPr/>
        <a:lstStyle/>
        <a:p>
          <a:endParaRPr lang="en-US"/>
        </a:p>
      </dgm:t>
    </dgm:pt>
    <dgm:pt modelId="{AD423B62-1A6F-4785-A8E5-F237EBB7193B}" type="sibTrans" cxnId="{E403CF15-0608-4532-AFF4-4F6DCE3CF497}">
      <dgm:prSet/>
      <dgm:spPr/>
      <dgm:t>
        <a:bodyPr/>
        <a:lstStyle/>
        <a:p>
          <a:endParaRPr lang="en-US"/>
        </a:p>
      </dgm:t>
    </dgm:pt>
    <dgm:pt modelId="{98B8692F-93CC-4874-B0EB-01B2CB9B4974}">
      <dgm:prSet phldrT="[Text]"/>
      <dgm:spPr/>
      <dgm:t>
        <a:bodyPr/>
        <a:lstStyle/>
        <a:p>
          <a:r>
            <a:rPr lang="en-US" dirty="0"/>
            <a:t>Find the number of items/pieces in one serving</a:t>
          </a:r>
        </a:p>
      </dgm:t>
    </dgm:pt>
    <dgm:pt modelId="{6FAEC3EE-A920-410D-9105-607DBFFE3617}" type="parTrans" cxnId="{E5E1263D-EC0E-4E43-97BA-7AAC62F82F08}">
      <dgm:prSet/>
      <dgm:spPr/>
      <dgm:t>
        <a:bodyPr/>
        <a:lstStyle/>
        <a:p>
          <a:endParaRPr lang="en-US"/>
        </a:p>
      </dgm:t>
    </dgm:pt>
    <dgm:pt modelId="{2127D9DC-AFE5-4F81-A6A8-A2DD4BE0A711}" type="sibTrans" cxnId="{E5E1263D-EC0E-4E43-97BA-7AAC62F82F08}">
      <dgm:prSet/>
      <dgm:spPr/>
      <dgm:t>
        <a:bodyPr/>
        <a:lstStyle/>
        <a:p>
          <a:endParaRPr lang="en-US"/>
        </a:p>
      </dgm:t>
    </dgm:pt>
    <dgm:pt modelId="{0772B953-7D39-4DAC-96F2-6E12C9EFBAA9}">
      <dgm:prSet/>
      <dgm:spPr/>
      <dgm:t>
        <a:bodyPr/>
        <a:lstStyle/>
        <a:p>
          <a:r>
            <a:rPr lang="en-US" dirty="0"/>
            <a:t>Divide the weight (g) of one serving by the number of items in one serving</a:t>
          </a:r>
        </a:p>
      </dgm:t>
    </dgm:pt>
    <dgm:pt modelId="{178DA9FC-F661-4B3C-AF5C-E992191277C8}" type="parTrans" cxnId="{501061EE-FDA4-4D5B-B86D-6E0F2AC3729B}">
      <dgm:prSet/>
      <dgm:spPr/>
      <dgm:t>
        <a:bodyPr/>
        <a:lstStyle/>
        <a:p>
          <a:endParaRPr lang="en-US"/>
        </a:p>
      </dgm:t>
    </dgm:pt>
    <dgm:pt modelId="{B89F3884-F8C2-4281-82AA-D199E2A8BA42}" type="sibTrans" cxnId="{501061EE-FDA4-4D5B-B86D-6E0F2AC3729B}">
      <dgm:prSet/>
      <dgm:spPr/>
      <dgm:t>
        <a:bodyPr/>
        <a:lstStyle/>
        <a:p>
          <a:endParaRPr lang="en-US"/>
        </a:p>
      </dgm:t>
    </dgm:pt>
    <dgm:pt modelId="{03368231-C287-49E3-BBE6-BAB3D656A20F}">
      <dgm:prSet/>
      <dgm:spPr/>
      <dgm:t>
        <a:bodyPr/>
        <a:lstStyle/>
        <a:p>
          <a:r>
            <a:rPr lang="en-US" dirty="0"/>
            <a:t>Divide the weight of the required oz eq by the weight per item</a:t>
          </a:r>
        </a:p>
      </dgm:t>
    </dgm:pt>
    <dgm:pt modelId="{34E2A425-9A0C-49DD-8335-DCE90F6BBEA4}" type="parTrans" cxnId="{3B81F8E2-E7B3-4C30-99C1-1068A65323CB}">
      <dgm:prSet/>
      <dgm:spPr/>
      <dgm:t>
        <a:bodyPr/>
        <a:lstStyle/>
        <a:p>
          <a:endParaRPr lang="en-US"/>
        </a:p>
      </dgm:t>
    </dgm:pt>
    <dgm:pt modelId="{84E40F38-C933-4D29-ACB8-ED7113EB454B}" type="sibTrans" cxnId="{3B81F8E2-E7B3-4C30-99C1-1068A65323CB}">
      <dgm:prSet/>
      <dgm:spPr/>
      <dgm:t>
        <a:bodyPr/>
        <a:lstStyle/>
        <a:p>
          <a:endParaRPr lang="en-US"/>
        </a:p>
      </dgm:t>
    </dgm:pt>
    <dgm:pt modelId="{51033755-5C29-490B-9CCB-6EF8022A011C}">
      <dgm:prSet/>
      <dgm:spPr/>
      <dgm:t>
        <a:bodyPr/>
        <a:lstStyle/>
        <a:p>
          <a:r>
            <a:rPr lang="en-US" dirty="0"/>
            <a:t>Round up to next whole number</a:t>
          </a:r>
        </a:p>
      </dgm:t>
    </dgm:pt>
    <dgm:pt modelId="{68E1E5ED-4C85-462F-A967-B831467903BE}" type="parTrans" cxnId="{0346F7B4-FE5D-40F0-84A0-4AB99BDAA2A0}">
      <dgm:prSet/>
      <dgm:spPr/>
      <dgm:t>
        <a:bodyPr/>
        <a:lstStyle/>
        <a:p>
          <a:endParaRPr lang="en-US"/>
        </a:p>
      </dgm:t>
    </dgm:pt>
    <dgm:pt modelId="{8D22F819-7FEE-4BBA-B8FC-C3A06264A6E1}" type="sibTrans" cxnId="{0346F7B4-FE5D-40F0-84A0-4AB99BDAA2A0}">
      <dgm:prSet/>
      <dgm:spPr/>
      <dgm:t>
        <a:bodyPr/>
        <a:lstStyle/>
        <a:p>
          <a:endParaRPr lang="en-US"/>
        </a:p>
      </dgm:t>
    </dgm:pt>
    <dgm:pt modelId="{317A1DB0-7C3F-4D90-BA8C-C14309DE3A28}" type="pres">
      <dgm:prSet presAssocID="{2AB3FC43-7397-4FA8-A0DF-78D90120AAF2}" presName="linearFlow" presStyleCnt="0">
        <dgm:presLayoutVars>
          <dgm:dir/>
          <dgm:animLvl val="lvl"/>
          <dgm:resizeHandles val="exact"/>
        </dgm:presLayoutVars>
      </dgm:prSet>
      <dgm:spPr/>
    </dgm:pt>
    <dgm:pt modelId="{50ADCE60-8458-46A0-837C-9AF3239ECC62}" type="pres">
      <dgm:prSet presAssocID="{B28446F9-01C3-4468-ADB2-D4F1D1FD8224}" presName="composite" presStyleCnt="0"/>
      <dgm:spPr/>
    </dgm:pt>
    <dgm:pt modelId="{BC52C82D-98D1-4C78-8829-329B4C107B6A}" type="pres">
      <dgm:prSet presAssocID="{B28446F9-01C3-4468-ADB2-D4F1D1FD8224}" presName="parTx" presStyleLbl="node1" presStyleIdx="0" presStyleCnt="4">
        <dgm:presLayoutVars>
          <dgm:chMax val="0"/>
          <dgm:chPref val="0"/>
          <dgm:bulletEnabled val="1"/>
        </dgm:presLayoutVars>
      </dgm:prSet>
      <dgm:spPr/>
    </dgm:pt>
    <dgm:pt modelId="{9DF856FC-F5D1-4783-91A5-B0A892AE3BF8}" type="pres">
      <dgm:prSet presAssocID="{B28446F9-01C3-4468-ADB2-D4F1D1FD8224}" presName="parSh" presStyleLbl="node1" presStyleIdx="0" presStyleCnt="4" custScaleY="112100" custLinFactNeighborX="-80" custLinFactNeighborY="-37806"/>
      <dgm:spPr/>
    </dgm:pt>
    <dgm:pt modelId="{99F25BAF-EE7C-4614-A952-1482AC650D8B}" type="pres">
      <dgm:prSet presAssocID="{B28446F9-01C3-4468-ADB2-D4F1D1FD8224}" presName="desTx" presStyleLbl="fgAcc1" presStyleIdx="0" presStyleCnt="4" custScaleY="55301" custLinFactNeighborX="-8802" custLinFactNeighborY="-24084">
        <dgm:presLayoutVars>
          <dgm:bulletEnabled val="1"/>
        </dgm:presLayoutVars>
      </dgm:prSet>
      <dgm:spPr/>
    </dgm:pt>
    <dgm:pt modelId="{1CD871CB-55A0-41B4-82CA-FBCF88CE8CEC}" type="pres">
      <dgm:prSet presAssocID="{4B55273B-5CE4-4DC0-93C5-9954440D7DCC}" presName="sibTrans" presStyleLbl="sibTrans2D1" presStyleIdx="0" presStyleCnt="3"/>
      <dgm:spPr/>
    </dgm:pt>
    <dgm:pt modelId="{90890896-6023-4872-860C-4154B62744B3}" type="pres">
      <dgm:prSet presAssocID="{4B55273B-5CE4-4DC0-93C5-9954440D7DCC}" presName="connTx" presStyleLbl="sibTrans2D1" presStyleIdx="0" presStyleCnt="3"/>
      <dgm:spPr/>
    </dgm:pt>
    <dgm:pt modelId="{9E83C7EA-DC6A-4D77-9AB6-8741FBEB629D}" type="pres">
      <dgm:prSet presAssocID="{D68A0A03-D020-4CD7-9CEB-AB4F66FFC248}" presName="composite" presStyleCnt="0"/>
      <dgm:spPr/>
    </dgm:pt>
    <dgm:pt modelId="{B85F730C-737E-4B8B-BA17-5DF06F8807EF}" type="pres">
      <dgm:prSet presAssocID="{D68A0A03-D020-4CD7-9CEB-AB4F66FFC248}" presName="parTx" presStyleLbl="node1" presStyleIdx="0" presStyleCnt="4">
        <dgm:presLayoutVars>
          <dgm:chMax val="0"/>
          <dgm:chPref val="0"/>
          <dgm:bulletEnabled val="1"/>
        </dgm:presLayoutVars>
      </dgm:prSet>
      <dgm:spPr/>
    </dgm:pt>
    <dgm:pt modelId="{CF8E12FA-3E6A-4EB4-9B44-BE28480622CE}" type="pres">
      <dgm:prSet presAssocID="{D68A0A03-D020-4CD7-9CEB-AB4F66FFC248}" presName="parSh" presStyleLbl="node1" presStyleIdx="1" presStyleCnt="4" custScaleY="162411" custLinFactNeighborX="1054" custLinFactNeighborY="-37326"/>
      <dgm:spPr/>
    </dgm:pt>
    <dgm:pt modelId="{CAE3098C-5104-411C-A72C-29092E571B6B}" type="pres">
      <dgm:prSet presAssocID="{D68A0A03-D020-4CD7-9CEB-AB4F66FFC248}" presName="desTx" presStyleLbl="fgAcc1" presStyleIdx="1" presStyleCnt="4" custScaleY="58598" custLinFactY="-1132865" custLinFactNeighborX="-8945" custLinFactNeighborY="-1200000">
        <dgm:presLayoutVars>
          <dgm:bulletEnabled val="1"/>
        </dgm:presLayoutVars>
      </dgm:prSet>
      <dgm:spPr/>
    </dgm:pt>
    <dgm:pt modelId="{5FEB16AB-2D03-4019-8633-0B163C9E8A7D}" type="pres">
      <dgm:prSet presAssocID="{F4FB0E84-DE1D-4DC6-9100-7F018795F2CD}" presName="sibTrans" presStyleLbl="sibTrans2D1" presStyleIdx="1" presStyleCnt="3"/>
      <dgm:spPr/>
    </dgm:pt>
    <dgm:pt modelId="{D336F26F-5B85-4FF5-9634-B64561B3EBD7}" type="pres">
      <dgm:prSet presAssocID="{F4FB0E84-DE1D-4DC6-9100-7F018795F2CD}" presName="connTx" presStyleLbl="sibTrans2D1" presStyleIdx="1" presStyleCnt="3"/>
      <dgm:spPr/>
    </dgm:pt>
    <dgm:pt modelId="{05EEA3F1-DE12-4AA4-970A-9F8EA59C0A81}" type="pres">
      <dgm:prSet presAssocID="{5CAC9160-EFDF-4C27-B79B-A1677C46A046}" presName="composite" presStyleCnt="0"/>
      <dgm:spPr/>
    </dgm:pt>
    <dgm:pt modelId="{FE34058B-2D60-4B54-8B83-636F9B0BB8DF}" type="pres">
      <dgm:prSet presAssocID="{5CAC9160-EFDF-4C27-B79B-A1677C46A046}" presName="parTx" presStyleLbl="node1" presStyleIdx="1" presStyleCnt="4">
        <dgm:presLayoutVars>
          <dgm:chMax val="0"/>
          <dgm:chPref val="0"/>
          <dgm:bulletEnabled val="1"/>
        </dgm:presLayoutVars>
      </dgm:prSet>
      <dgm:spPr/>
    </dgm:pt>
    <dgm:pt modelId="{5838D458-4404-48DB-9795-FAAC74FF1BB2}" type="pres">
      <dgm:prSet presAssocID="{5CAC9160-EFDF-4C27-B79B-A1677C46A046}" presName="parSh" presStyleLbl="node1" presStyleIdx="2" presStyleCnt="4" custScaleY="173317" custLinFactNeighborX="-1053" custLinFactNeighborY="-43547"/>
      <dgm:spPr/>
    </dgm:pt>
    <dgm:pt modelId="{F71D6FEF-8CB9-4C45-B24B-58EBDC95F598}" type="pres">
      <dgm:prSet presAssocID="{5CAC9160-EFDF-4C27-B79B-A1677C46A046}" presName="desTx" presStyleLbl="fgAcc1" presStyleIdx="2" presStyleCnt="4" custScaleY="50860" custLinFactY="-1400000" custLinFactNeighborX="-7556" custLinFactNeighborY="-1477589">
        <dgm:presLayoutVars>
          <dgm:bulletEnabled val="1"/>
        </dgm:presLayoutVars>
      </dgm:prSet>
      <dgm:spPr/>
    </dgm:pt>
    <dgm:pt modelId="{188ECA14-A0CA-4BA6-8D9F-BF29A0B99EDC}" type="pres">
      <dgm:prSet presAssocID="{55905F1C-5896-4FC1-8C14-3DBEAADDEC38}" presName="sibTrans" presStyleLbl="sibTrans2D1" presStyleIdx="2" presStyleCnt="3"/>
      <dgm:spPr/>
    </dgm:pt>
    <dgm:pt modelId="{E054370A-A94E-4101-83B8-82BC51CE113E}" type="pres">
      <dgm:prSet presAssocID="{55905F1C-5896-4FC1-8C14-3DBEAADDEC38}" presName="connTx" presStyleLbl="sibTrans2D1" presStyleIdx="2" presStyleCnt="3"/>
      <dgm:spPr/>
    </dgm:pt>
    <dgm:pt modelId="{767E8F16-DA84-472C-B5EA-8A40C649983B}" type="pres">
      <dgm:prSet presAssocID="{B8D22280-4296-4A33-8262-8BFDEF750DFA}" presName="composite" presStyleCnt="0"/>
      <dgm:spPr/>
    </dgm:pt>
    <dgm:pt modelId="{B9B2AB13-3646-4EA3-BDB6-5A8FF162AD8D}" type="pres">
      <dgm:prSet presAssocID="{B8D22280-4296-4A33-8262-8BFDEF750DFA}" presName="parTx" presStyleLbl="node1" presStyleIdx="2" presStyleCnt="4">
        <dgm:presLayoutVars>
          <dgm:chMax val="0"/>
          <dgm:chPref val="0"/>
          <dgm:bulletEnabled val="1"/>
        </dgm:presLayoutVars>
      </dgm:prSet>
      <dgm:spPr/>
    </dgm:pt>
    <dgm:pt modelId="{EBD7B51A-2933-46CA-90CD-BF4D2E1F0800}" type="pres">
      <dgm:prSet presAssocID="{B8D22280-4296-4A33-8262-8BFDEF750DFA}" presName="parSh" presStyleLbl="node1" presStyleIdx="3" presStyleCnt="4"/>
      <dgm:spPr/>
    </dgm:pt>
    <dgm:pt modelId="{73966634-407F-4E3C-B86C-3E89AD4629B0}" type="pres">
      <dgm:prSet presAssocID="{B8D22280-4296-4A33-8262-8BFDEF750DFA}" presName="desTx" presStyleLbl="fgAcc1" presStyleIdx="3" presStyleCnt="4" custScaleY="100000">
        <dgm:presLayoutVars>
          <dgm:bulletEnabled val="1"/>
        </dgm:presLayoutVars>
      </dgm:prSet>
      <dgm:spPr/>
    </dgm:pt>
  </dgm:ptLst>
  <dgm:cxnLst>
    <dgm:cxn modelId="{98F4FE00-1420-4225-AA88-962D99BE69D8}" srcId="{2AB3FC43-7397-4FA8-A0DF-78D90120AAF2}" destId="{B28446F9-01C3-4468-ADB2-D4F1D1FD8224}" srcOrd="0" destOrd="0" parTransId="{85B7527E-885D-4285-86A8-5E23B3C45506}" sibTransId="{4B55273B-5CE4-4DC0-93C5-9954440D7DCC}"/>
    <dgm:cxn modelId="{C4565A04-89AC-47B8-96F8-CF771366823A}" type="presOf" srcId="{4B55273B-5CE4-4DC0-93C5-9954440D7DCC}" destId="{1CD871CB-55A0-41B4-82CA-FBCF88CE8CEC}" srcOrd="0" destOrd="0" presId="urn:microsoft.com/office/officeart/2005/8/layout/process3"/>
    <dgm:cxn modelId="{B5D9E507-6EDD-4DC8-B26E-990CFBB302CC}" srcId="{D68A0A03-D020-4CD7-9CEB-AB4F66FFC248}" destId="{9133B825-A9ED-493B-85FB-13BADCF5D502}" srcOrd="0" destOrd="0" parTransId="{705100AA-4BC1-4975-9172-3C1BB114BEB3}" sibTransId="{A3A20EEF-244F-426E-97C7-5A2B721B4975}"/>
    <dgm:cxn modelId="{355E8F10-D49F-49B2-B7E1-CE79CF069548}" type="presOf" srcId="{4B55273B-5CE4-4DC0-93C5-9954440D7DCC}" destId="{90890896-6023-4872-860C-4154B62744B3}" srcOrd="1" destOrd="0" presId="urn:microsoft.com/office/officeart/2005/8/layout/process3"/>
    <dgm:cxn modelId="{E403CF15-0608-4532-AFF4-4F6DCE3CF497}" srcId="{2AB3FC43-7397-4FA8-A0DF-78D90120AAF2}" destId="{B8D22280-4296-4A33-8262-8BFDEF750DFA}" srcOrd="3" destOrd="0" parTransId="{B6BF8ED0-B669-4F48-9A23-708BF6243605}" sibTransId="{AD423B62-1A6F-4785-A8E5-F237EBB7193B}"/>
    <dgm:cxn modelId="{2EE4341A-C104-4B44-AD15-511029CF0C9F}" type="presOf" srcId="{F4FB0E84-DE1D-4DC6-9100-7F018795F2CD}" destId="{5FEB16AB-2D03-4019-8633-0B163C9E8A7D}" srcOrd="0" destOrd="0" presId="urn:microsoft.com/office/officeart/2005/8/layout/process3"/>
    <dgm:cxn modelId="{1D572220-3011-42F6-9106-C8B7CA957072}" type="presOf" srcId="{0772B953-7D39-4DAC-96F2-6E12C9EFBAA9}" destId="{73966634-407F-4E3C-B86C-3E89AD4629B0}" srcOrd="0" destOrd="0" presId="urn:microsoft.com/office/officeart/2005/8/layout/process3"/>
    <dgm:cxn modelId="{0E4DC421-2FDF-43E0-BF26-0848A7E99CE9}" type="presOf" srcId="{B8D22280-4296-4A33-8262-8BFDEF750DFA}" destId="{EBD7B51A-2933-46CA-90CD-BF4D2E1F0800}" srcOrd="1" destOrd="0" presId="urn:microsoft.com/office/officeart/2005/8/layout/process3"/>
    <dgm:cxn modelId="{F954542B-2B30-4E89-85DC-2F687EA012B0}" type="presOf" srcId="{55905F1C-5896-4FC1-8C14-3DBEAADDEC38}" destId="{188ECA14-A0CA-4BA6-8D9F-BF29A0B99EDC}" srcOrd="0" destOrd="0" presId="urn:microsoft.com/office/officeart/2005/8/layout/process3"/>
    <dgm:cxn modelId="{45D1A42B-8068-4613-AE35-69FF2A444643}" srcId="{B28446F9-01C3-4468-ADB2-D4F1D1FD8224}" destId="{D1082CE9-882A-4BE6-9CA2-83757E00FFD6}" srcOrd="0" destOrd="0" parTransId="{66F1080D-F883-4698-978A-7E378B626579}" sibTransId="{6974F5EF-D82F-496F-81AC-61A139EE20A4}"/>
    <dgm:cxn modelId="{93490F37-C0FA-48BA-8AB2-5CB57FF430C9}" srcId="{5CAC9160-EFDF-4C27-B79B-A1677C46A046}" destId="{80BA8B64-EB49-4690-880E-86E7928557CE}" srcOrd="0" destOrd="0" parTransId="{E9E5129E-248A-4704-9149-C465FAEF5D2F}" sibTransId="{4344F428-3269-4B7C-95BE-BC699F8EAFC3}"/>
    <dgm:cxn modelId="{12587838-6A03-4FED-9E82-3D2F76A923B0}" type="presOf" srcId="{80BA8B64-EB49-4690-880E-86E7928557CE}" destId="{F71D6FEF-8CB9-4C45-B24B-58EBDC95F598}" srcOrd="0" destOrd="0" presId="urn:microsoft.com/office/officeart/2005/8/layout/process3"/>
    <dgm:cxn modelId="{1B70B13B-5BD3-40C7-AA7B-4F9A3F388B0D}" type="presOf" srcId="{55905F1C-5896-4FC1-8C14-3DBEAADDEC38}" destId="{E054370A-A94E-4101-83B8-82BC51CE113E}" srcOrd="1" destOrd="0" presId="urn:microsoft.com/office/officeart/2005/8/layout/process3"/>
    <dgm:cxn modelId="{E5E1263D-EC0E-4E43-97BA-7AAC62F82F08}" srcId="{5CAC9160-EFDF-4C27-B79B-A1677C46A046}" destId="{98B8692F-93CC-4874-B0EB-01B2CB9B4974}" srcOrd="1" destOrd="0" parTransId="{6FAEC3EE-A920-410D-9105-607DBFFE3617}" sibTransId="{2127D9DC-AFE5-4F81-A6A8-A2DD4BE0A711}"/>
    <dgm:cxn modelId="{9BA6683D-9CFC-4020-80D0-18008F177B8D}" type="presOf" srcId="{D1082CE9-882A-4BE6-9CA2-83757E00FFD6}" destId="{99F25BAF-EE7C-4614-A952-1482AC650D8B}" srcOrd="0" destOrd="0" presId="urn:microsoft.com/office/officeart/2005/8/layout/process3"/>
    <dgm:cxn modelId="{2A1C2064-8EFC-4C55-8CAF-D03BDE6500CD}" type="presOf" srcId="{B28446F9-01C3-4468-ADB2-D4F1D1FD8224}" destId="{9DF856FC-F5D1-4783-91A5-B0A892AE3BF8}" srcOrd="1" destOrd="0" presId="urn:microsoft.com/office/officeart/2005/8/layout/process3"/>
    <dgm:cxn modelId="{14A75C64-A00F-489A-BA36-84B9F0026EC1}" type="presOf" srcId="{2AB3FC43-7397-4FA8-A0DF-78D90120AAF2}" destId="{317A1DB0-7C3F-4D90-BA8C-C14309DE3A28}" srcOrd="0" destOrd="0" presId="urn:microsoft.com/office/officeart/2005/8/layout/process3"/>
    <dgm:cxn modelId="{A1471166-B1E5-448E-A76C-6F0329420C5D}" type="presOf" srcId="{9133B825-A9ED-493B-85FB-13BADCF5D502}" destId="{CAE3098C-5104-411C-A72C-29092E571B6B}" srcOrd="0" destOrd="0" presId="urn:microsoft.com/office/officeart/2005/8/layout/process3"/>
    <dgm:cxn modelId="{A957324E-5D94-4CEF-8E56-F16D15BBA03F}" type="presOf" srcId="{B8D22280-4296-4A33-8262-8BFDEF750DFA}" destId="{B9B2AB13-3646-4EA3-BDB6-5A8FF162AD8D}" srcOrd="0" destOrd="0" presId="urn:microsoft.com/office/officeart/2005/8/layout/process3"/>
    <dgm:cxn modelId="{A7CA6F6E-90CA-4863-9BDA-6911CBB7D794}" type="presOf" srcId="{5CAC9160-EFDF-4C27-B79B-A1677C46A046}" destId="{FE34058B-2D60-4B54-8B83-636F9B0BB8DF}" srcOrd="0" destOrd="0" presId="urn:microsoft.com/office/officeart/2005/8/layout/process3"/>
    <dgm:cxn modelId="{CEE34B80-3A68-481B-ACB1-5DED06575336}" type="presOf" srcId="{51033755-5C29-490B-9CCB-6EF8022A011C}" destId="{73966634-407F-4E3C-B86C-3E89AD4629B0}" srcOrd="0" destOrd="2" presId="urn:microsoft.com/office/officeart/2005/8/layout/process3"/>
    <dgm:cxn modelId="{2FCCA982-3F7B-449C-B02C-EA13018AE7F9}" srcId="{2AB3FC43-7397-4FA8-A0DF-78D90120AAF2}" destId="{5CAC9160-EFDF-4C27-B79B-A1677C46A046}" srcOrd="2" destOrd="0" parTransId="{AF723668-E7B4-4CF2-B7D1-51427189E4AB}" sibTransId="{55905F1C-5896-4FC1-8C14-3DBEAADDEC38}"/>
    <dgm:cxn modelId="{79C1808E-00FD-47A9-90DA-663AE9C83EA7}" type="presOf" srcId="{5CAC9160-EFDF-4C27-B79B-A1677C46A046}" destId="{5838D458-4404-48DB-9795-FAAC74FF1BB2}" srcOrd="1" destOrd="0" presId="urn:microsoft.com/office/officeart/2005/8/layout/process3"/>
    <dgm:cxn modelId="{3FC543AD-502D-4906-9F16-D11B032D667D}" type="presOf" srcId="{98B8692F-93CC-4874-B0EB-01B2CB9B4974}" destId="{F71D6FEF-8CB9-4C45-B24B-58EBDC95F598}" srcOrd="0" destOrd="1" presId="urn:microsoft.com/office/officeart/2005/8/layout/process3"/>
    <dgm:cxn modelId="{0346F7B4-FE5D-40F0-84A0-4AB99BDAA2A0}" srcId="{B8D22280-4296-4A33-8262-8BFDEF750DFA}" destId="{51033755-5C29-490B-9CCB-6EF8022A011C}" srcOrd="2" destOrd="0" parTransId="{68E1E5ED-4C85-462F-A967-B831467903BE}" sibTransId="{8D22F819-7FEE-4BBA-B8FC-C3A06264A6E1}"/>
    <dgm:cxn modelId="{CA6163BF-9B72-4981-B900-51E7C1B151EE}" type="presOf" srcId="{D68A0A03-D020-4CD7-9CEB-AB4F66FFC248}" destId="{B85F730C-737E-4B8B-BA17-5DF06F8807EF}" srcOrd="0" destOrd="0" presId="urn:microsoft.com/office/officeart/2005/8/layout/process3"/>
    <dgm:cxn modelId="{461CAAC4-3FC2-46BC-A6DE-A7ED6C7266BA}" type="presOf" srcId="{D68A0A03-D020-4CD7-9CEB-AB4F66FFC248}" destId="{CF8E12FA-3E6A-4EB4-9B44-BE28480622CE}" srcOrd="1" destOrd="0" presId="urn:microsoft.com/office/officeart/2005/8/layout/process3"/>
    <dgm:cxn modelId="{AA4397D5-337E-4D1A-A489-1A95F0F0F361}" type="presOf" srcId="{03368231-C287-49E3-BBE6-BAB3D656A20F}" destId="{73966634-407F-4E3C-B86C-3E89AD4629B0}" srcOrd="0" destOrd="1" presId="urn:microsoft.com/office/officeart/2005/8/layout/process3"/>
    <dgm:cxn modelId="{36BA47DE-2576-40D8-A2EC-877F42FCC389}" type="presOf" srcId="{B28446F9-01C3-4468-ADB2-D4F1D1FD8224}" destId="{BC52C82D-98D1-4C78-8829-329B4C107B6A}" srcOrd="0" destOrd="0" presId="urn:microsoft.com/office/officeart/2005/8/layout/process3"/>
    <dgm:cxn modelId="{3B81F8E2-E7B3-4C30-99C1-1068A65323CB}" srcId="{B8D22280-4296-4A33-8262-8BFDEF750DFA}" destId="{03368231-C287-49E3-BBE6-BAB3D656A20F}" srcOrd="1" destOrd="0" parTransId="{34E2A425-9A0C-49DD-8335-DCE90F6BBEA4}" sibTransId="{84E40F38-C933-4D29-ACB8-ED7113EB454B}"/>
    <dgm:cxn modelId="{B47955EC-FA52-4A46-8EB8-E8FF461B9D84}" type="presOf" srcId="{F4FB0E84-DE1D-4DC6-9100-7F018795F2CD}" destId="{D336F26F-5B85-4FF5-9634-B64561B3EBD7}" srcOrd="1" destOrd="0" presId="urn:microsoft.com/office/officeart/2005/8/layout/process3"/>
    <dgm:cxn modelId="{501061EE-FDA4-4D5B-B86D-6E0F2AC3729B}" srcId="{B8D22280-4296-4A33-8262-8BFDEF750DFA}" destId="{0772B953-7D39-4DAC-96F2-6E12C9EFBAA9}" srcOrd="0" destOrd="0" parTransId="{178DA9FC-F661-4B3C-AF5C-E992191277C8}" sibTransId="{B89F3884-F8C2-4281-82AA-D199E2A8BA42}"/>
    <dgm:cxn modelId="{2EDE77FB-9E1C-4E32-9E98-9226AF9E2087}" srcId="{2AB3FC43-7397-4FA8-A0DF-78D90120AAF2}" destId="{D68A0A03-D020-4CD7-9CEB-AB4F66FFC248}" srcOrd="1" destOrd="0" parTransId="{2F04303D-DCA9-4B71-A69F-83565FE99B8E}" sibTransId="{F4FB0E84-DE1D-4DC6-9100-7F018795F2CD}"/>
    <dgm:cxn modelId="{18A2B331-FD8D-497B-80D1-4E8CD46EC459}" type="presParOf" srcId="{317A1DB0-7C3F-4D90-BA8C-C14309DE3A28}" destId="{50ADCE60-8458-46A0-837C-9AF3239ECC62}" srcOrd="0" destOrd="0" presId="urn:microsoft.com/office/officeart/2005/8/layout/process3"/>
    <dgm:cxn modelId="{073E4650-A78F-433F-B767-18B3706EA28A}" type="presParOf" srcId="{50ADCE60-8458-46A0-837C-9AF3239ECC62}" destId="{BC52C82D-98D1-4C78-8829-329B4C107B6A}" srcOrd="0" destOrd="0" presId="urn:microsoft.com/office/officeart/2005/8/layout/process3"/>
    <dgm:cxn modelId="{3AAD4313-FEF5-45EA-90C2-63884CAF7B6A}" type="presParOf" srcId="{50ADCE60-8458-46A0-837C-9AF3239ECC62}" destId="{9DF856FC-F5D1-4783-91A5-B0A892AE3BF8}" srcOrd="1" destOrd="0" presId="urn:microsoft.com/office/officeart/2005/8/layout/process3"/>
    <dgm:cxn modelId="{145368BA-6496-43B9-B58A-E7FFE17D7603}" type="presParOf" srcId="{50ADCE60-8458-46A0-837C-9AF3239ECC62}" destId="{99F25BAF-EE7C-4614-A952-1482AC650D8B}" srcOrd="2" destOrd="0" presId="urn:microsoft.com/office/officeart/2005/8/layout/process3"/>
    <dgm:cxn modelId="{83200F3B-A805-4850-899C-FFA7297562DD}" type="presParOf" srcId="{317A1DB0-7C3F-4D90-BA8C-C14309DE3A28}" destId="{1CD871CB-55A0-41B4-82CA-FBCF88CE8CEC}" srcOrd="1" destOrd="0" presId="urn:microsoft.com/office/officeart/2005/8/layout/process3"/>
    <dgm:cxn modelId="{774B954B-9BE6-4E97-86B5-CB2198535E63}" type="presParOf" srcId="{1CD871CB-55A0-41B4-82CA-FBCF88CE8CEC}" destId="{90890896-6023-4872-860C-4154B62744B3}" srcOrd="0" destOrd="0" presId="urn:microsoft.com/office/officeart/2005/8/layout/process3"/>
    <dgm:cxn modelId="{E773A2ED-8AFA-4FEA-BA24-1C5671752BBA}" type="presParOf" srcId="{317A1DB0-7C3F-4D90-BA8C-C14309DE3A28}" destId="{9E83C7EA-DC6A-4D77-9AB6-8741FBEB629D}" srcOrd="2" destOrd="0" presId="urn:microsoft.com/office/officeart/2005/8/layout/process3"/>
    <dgm:cxn modelId="{C44236E1-9FE8-4DAA-8FFE-1F64F3BBB20B}" type="presParOf" srcId="{9E83C7EA-DC6A-4D77-9AB6-8741FBEB629D}" destId="{B85F730C-737E-4B8B-BA17-5DF06F8807EF}" srcOrd="0" destOrd="0" presId="urn:microsoft.com/office/officeart/2005/8/layout/process3"/>
    <dgm:cxn modelId="{3EA18B4D-B431-4411-8A5F-2C6B2A1BDCC8}" type="presParOf" srcId="{9E83C7EA-DC6A-4D77-9AB6-8741FBEB629D}" destId="{CF8E12FA-3E6A-4EB4-9B44-BE28480622CE}" srcOrd="1" destOrd="0" presId="urn:microsoft.com/office/officeart/2005/8/layout/process3"/>
    <dgm:cxn modelId="{D90A6DEC-8471-4FC2-80F7-A38603CC0E7D}" type="presParOf" srcId="{9E83C7EA-DC6A-4D77-9AB6-8741FBEB629D}" destId="{CAE3098C-5104-411C-A72C-29092E571B6B}" srcOrd="2" destOrd="0" presId="urn:microsoft.com/office/officeart/2005/8/layout/process3"/>
    <dgm:cxn modelId="{C09F142A-CF83-4B7A-BCB5-46DC591F18A3}" type="presParOf" srcId="{317A1DB0-7C3F-4D90-BA8C-C14309DE3A28}" destId="{5FEB16AB-2D03-4019-8633-0B163C9E8A7D}" srcOrd="3" destOrd="0" presId="urn:microsoft.com/office/officeart/2005/8/layout/process3"/>
    <dgm:cxn modelId="{B47DB489-E964-49D0-A580-B3CB80EE42E4}" type="presParOf" srcId="{5FEB16AB-2D03-4019-8633-0B163C9E8A7D}" destId="{D336F26F-5B85-4FF5-9634-B64561B3EBD7}" srcOrd="0" destOrd="0" presId="urn:microsoft.com/office/officeart/2005/8/layout/process3"/>
    <dgm:cxn modelId="{EBCBA0A4-6CC8-40A6-B726-546E690B7E1E}" type="presParOf" srcId="{317A1DB0-7C3F-4D90-BA8C-C14309DE3A28}" destId="{05EEA3F1-DE12-4AA4-970A-9F8EA59C0A81}" srcOrd="4" destOrd="0" presId="urn:microsoft.com/office/officeart/2005/8/layout/process3"/>
    <dgm:cxn modelId="{557CED47-A9D6-4079-B1BD-814AA63DA3A7}" type="presParOf" srcId="{05EEA3F1-DE12-4AA4-970A-9F8EA59C0A81}" destId="{FE34058B-2D60-4B54-8B83-636F9B0BB8DF}" srcOrd="0" destOrd="0" presId="urn:microsoft.com/office/officeart/2005/8/layout/process3"/>
    <dgm:cxn modelId="{FF851E67-E29D-4C20-8AC8-040347ACF3F1}" type="presParOf" srcId="{05EEA3F1-DE12-4AA4-970A-9F8EA59C0A81}" destId="{5838D458-4404-48DB-9795-FAAC74FF1BB2}" srcOrd="1" destOrd="0" presId="urn:microsoft.com/office/officeart/2005/8/layout/process3"/>
    <dgm:cxn modelId="{9EEEA639-5D66-4B52-94C7-48457D6EDF4E}" type="presParOf" srcId="{05EEA3F1-DE12-4AA4-970A-9F8EA59C0A81}" destId="{F71D6FEF-8CB9-4C45-B24B-58EBDC95F598}" srcOrd="2" destOrd="0" presId="urn:microsoft.com/office/officeart/2005/8/layout/process3"/>
    <dgm:cxn modelId="{4C4D81F0-C4A9-4497-825A-CD7AC73D8F40}" type="presParOf" srcId="{317A1DB0-7C3F-4D90-BA8C-C14309DE3A28}" destId="{188ECA14-A0CA-4BA6-8D9F-BF29A0B99EDC}" srcOrd="5" destOrd="0" presId="urn:microsoft.com/office/officeart/2005/8/layout/process3"/>
    <dgm:cxn modelId="{42AE19C1-F2D2-47E9-80F5-0C19CBBC48F2}" type="presParOf" srcId="{188ECA14-A0CA-4BA6-8D9F-BF29A0B99EDC}" destId="{E054370A-A94E-4101-83B8-82BC51CE113E}" srcOrd="0" destOrd="0" presId="urn:microsoft.com/office/officeart/2005/8/layout/process3"/>
    <dgm:cxn modelId="{9B211985-2B5A-4667-8E39-49684D50429E}" type="presParOf" srcId="{317A1DB0-7C3F-4D90-BA8C-C14309DE3A28}" destId="{767E8F16-DA84-472C-B5EA-8A40C649983B}" srcOrd="6" destOrd="0" presId="urn:microsoft.com/office/officeart/2005/8/layout/process3"/>
    <dgm:cxn modelId="{863B9D5D-B053-4B1F-81D4-231589189950}" type="presParOf" srcId="{767E8F16-DA84-472C-B5EA-8A40C649983B}" destId="{B9B2AB13-3646-4EA3-BDB6-5A8FF162AD8D}" srcOrd="0" destOrd="0" presId="urn:microsoft.com/office/officeart/2005/8/layout/process3"/>
    <dgm:cxn modelId="{3645EB3A-B8FB-47AB-A683-6F0EA358CAC0}" type="presParOf" srcId="{767E8F16-DA84-472C-B5EA-8A40C649983B}" destId="{EBD7B51A-2933-46CA-90CD-BF4D2E1F0800}" srcOrd="1" destOrd="0" presId="urn:microsoft.com/office/officeart/2005/8/layout/process3"/>
    <dgm:cxn modelId="{5E659AC3-CD15-4B53-8D24-5F17971B8F7E}" type="presParOf" srcId="{767E8F16-DA84-472C-B5EA-8A40C649983B}" destId="{73966634-407F-4E3C-B86C-3E89AD4629B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856FC-F5D1-4783-91A5-B0A892AE3BF8}">
      <dsp:nvSpPr>
        <dsp:cNvPr id="0" name=""/>
        <dsp:cNvSpPr/>
      </dsp:nvSpPr>
      <dsp:spPr>
        <a:xfrm>
          <a:off x="0" y="198889"/>
          <a:ext cx="1886905" cy="8232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What is the requirement?</a:t>
          </a:r>
        </a:p>
      </dsp:txBody>
      <dsp:txXfrm>
        <a:off x="0" y="198889"/>
        <a:ext cx="1886905" cy="547242"/>
      </dsp:txXfrm>
    </dsp:sp>
    <dsp:sp modelId="{99F25BAF-EE7C-4614-A952-1482AC650D8B}">
      <dsp:nvSpPr>
        <dsp:cNvPr id="0" name=""/>
        <dsp:cNvSpPr/>
      </dsp:nvSpPr>
      <dsp:spPr>
        <a:xfrm>
          <a:off x="221890" y="929528"/>
          <a:ext cx="1886905" cy="25383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Use the chart to find the minimum amount of grains required (in ounce equivalents)</a:t>
          </a:r>
        </a:p>
      </dsp:txBody>
      <dsp:txXfrm>
        <a:off x="277156" y="984794"/>
        <a:ext cx="1776373" cy="2427783"/>
      </dsp:txXfrm>
    </dsp:sp>
    <dsp:sp modelId="{1CD871CB-55A0-41B4-82CA-FBCF88CE8CEC}">
      <dsp:nvSpPr>
        <dsp:cNvPr id="0" name=""/>
        <dsp:cNvSpPr/>
      </dsp:nvSpPr>
      <dsp:spPr>
        <a:xfrm rot="21596136">
          <a:off x="2178300" y="235883"/>
          <a:ext cx="617758" cy="469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78300" y="329919"/>
        <a:ext cx="476823" cy="281870"/>
      </dsp:txXfrm>
    </dsp:sp>
    <dsp:sp modelId="{CF8E12FA-3E6A-4EB4-9B44-BE28480622CE}">
      <dsp:nvSpPr>
        <dsp:cNvPr id="0" name=""/>
        <dsp:cNvSpPr/>
      </dsp:nvSpPr>
      <dsp:spPr>
        <a:xfrm>
          <a:off x="3052486" y="71497"/>
          <a:ext cx="1886905" cy="11927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Find the item on the chart and the oz eq</a:t>
          </a:r>
          <a:r>
            <a:rPr lang="en-US" sz="1800" kern="1200" dirty="0"/>
            <a:t>.</a:t>
          </a:r>
        </a:p>
      </dsp:txBody>
      <dsp:txXfrm>
        <a:off x="3052486" y="71497"/>
        <a:ext cx="1886905" cy="795164"/>
      </dsp:txXfrm>
    </dsp:sp>
    <dsp:sp modelId="{CAE3098C-5104-411C-A72C-29092E571B6B}">
      <dsp:nvSpPr>
        <dsp:cNvPr id="0" name=""/>
        <dsp:cNvSpPr/>
      </dsp:nvSpPr>
      <dsp:spPr>
        <a:xfrm>
          <a:off x="3250289" y="0"/>
          <a:ext cx="1886905" cy="2689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Find the grain item on the chart and determine what the volume of grains needed (in grams)</a:t>
          </a:r>
        </a:p>
      </dsp:txBody>
      <dsp:txXfrm>
        <a:off x="3305555" y="55266"/>
        <a:ext cx="1776373" cy="2579116"/>
      </dsp:txXfrm>
    </dsp:sp>
    <dsp:sp modelId="{5FEB16AB-2D03-4019-8633-0B163C9E8A7D}">
      <dsp:nvSpPr>
        <dsp:cNvPr id="0" name=""/>
        <dsp:cNvSpPr/>
      </dsp:nvSpPr>
      <dsp:spPr>
        <a:xfrm rot="57205">
          <a:off x="5215460" y="259353"/>
          <a:ext cx="585431" cy="469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15470" y="352137"/>
        <a:ext cx="444496" cy="281870"/>
      </dsp:txXfrm>
    </dsp:sp>
    <dsp:sp modelId="{5838D458-4404-48DB-9795-FAAC74FF1BB2}">
      <dsp:nvSpPr>
        <dsp:cNvPr id="0" name=""/>
        <dsp:cNvSpPr/>
      </dsp:nvSpPr>
      <dsp:spPr>
        <a:xfrm>
          <a:off x="6043827" y="94580"/>
          <a:ext cx="1886905" cy="1272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Look at the Nutrition Facts Label</a:t>
          </a:r>
        </a:p>
      </dsp:txBody>
      <dsp:txXfrm>
        <a:off x="6043827" y="94580"/>
        <a:ext cx="1886905" cy="848560"/>
      </dsp:txXfrm>
    </dsp:sp>
    <dsp:sp modelId="{F71D6FEF-8CB9-4C45-B24B-58EBDC95F598}">
      <dsp:nvSpPr>
        <dsp:cNvPr id="0" name=""/>
        <dsp:cNvSpPr/>
      </dsp:nvSpPr>
      <dsp:spPr>
        <a:xfrm>
          <a:off x="6307596" y="0"/>
          <a:ext cx="1886905" cy="23344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Find the serving size</a:t>
          </a:r>
        </a:p>
        <a:p>
          <a:pPr marL="171450" lvl="1" indent="-171450" algn="l" defTabSz="755650">
            <a:lnSpc>
              <a:spcPct val="90000"/>
            </a:lnSpc>
            <a:spcBef>
              <a:spcPct val="0"/>
            </a:spcBef>
            <a:spcAft>
              <a:spcPct val="15000"/>
            </a:spcAft>
            <a:buChar char="•"/>
          </a:pPr>
          <a:r>
            <a:rPr lang="en-US" sz="1700" kern="1200" dirty="0"/>
            <a:t>Find the number of items/pieces in one serving</a:t>
          </a:r>
        </a:p>
      </dsp:txBody>
      <dsp:txXfrm>
        <a:off x="6362862" y="55266"/>
        <a:ext cx="1776373" cy="2223941"/>
      </dsp:txXfrm>
    </dsp:sp>
    <dsp:sp modelId="{188ECA14-A0CA-4BA6-8D9F-BF29A0B99EDC}">
      <dsp:nvSpPr>
        <dsp:cNvPr id="0" name=""/>
        <dsp:cNvSpPr/>
      </dsp:nvSpPr>
      <dsp:spPr>
        <a:xfrm rot="21275396">
          <a:off x="8220367" y="137843"/>
          <a:ext cx="619712" cy="469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220681" y="238444"/>
        <a:ext cx="478777" cy="281870"/>
      </dsp:txXfrm>
    </dsp:sp>
    <dsp:sp modelId="{EBD7B51A-2933-46CA-90CD-BF4D2E1F0800}">
      <dsp:nvSpPr>
        <dsp:cNvPr id="0" name=""/>
        <dsp:cNvSpPr/>
      </dsp:nvSpPr>
      <dsp:spPr>
        <a:xfrm>
          <a:off x="9094793" y="12178"/>
          <a:ext cx="1886905" cy="734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Calculate</a:t>
          </a:r>
        </a:p>
      </dsp:txBody>
      <dsp:txXfrm>
        <a:off x="9094793" y="12178"/>
        <a:ext cx="1886905" cy="435480"/>
      </dsp:txXfrm>
    </dsp:sp>
    <dsp:sp modelId="{73966634-407F-4E3C-B86C-3E89AD4629B0}">
      <dsp:nvSpPr>
        <dsp:cNvPr id="0" name=""/>
        <dsp:cNvSpPr/>
      </dsp:nvSpPr>
      <dsp:spPr>
        <a:xfrm>
          <a:off x="9481268" y="447658"/>
          <a:ext cx="1886905" cy="459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Divide the weight (g) of one serving by the number of items in one serving</a:t>
          </a:r>
        </a:p>
        <a:p>
          <a:pPr marL="171450" lvl="1" indent="-171450" algn="l" defTabSz="755650">
            <a:lnSpc>
              <a:spcPct val="90000"/>
            </a:lnSpc>
            <a:spcBef>
              <a:spcPct val="0"/>
            </a:spcBef>
            <a:spcAft>
              <a:spcPct val="15000"/>
            </a:spcAft>
            <a:buChar char="•"/>
          </a:pPr>
          <a:r>
            <a:rPr lang="en-US" sz="1700" kern="1200" dirty="0"/>
            <a:t>Divide the weight of the required oz eq by the weight per item</a:t>
          </a:r>
        </a:p>
        <a:p>
          <a:pPr marL="171450" lvl="1" indent="-171450" algn="l" defTabSz="755650">
            <a:lnSpc>
              <a:spcPct val="90000"/>
            </a:lnSpc>
            <a:spcBef>
              <a:spcPct val="0"/>
            </a:spcBef>
            <a:spcAft>
              <a:spcPct val="15000"/>
            </a:spcAft>
            <a:buChar char="•"/>
          </a:pPr>
          <a:r>
            <a:rPr lang="en-US" sz="1700" kern="1200" dirty="0"/>
            <a:t>Round up to next whole number</a:t>
          </a:r>
        </a:p>
      </dsp:txBody>
      <dsp:txXfrm>
        <a:off x="9536534" y="502924"/>
        <a:ext cx="1776373" cy="44794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2022/5/11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2022/5/11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rvey.alchemer.com/s3/6601545/CACFP-FY22-Training-Needs-Assessmen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https://survey.alchemer.com/s3/6601545/CACFP-FY22-Training-Needs-Assessment</a:t>
            </a:r>
            <a:r>
              <a:rPr lang="en-US" dirty="0"/>
              <a:t>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377357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Thank you</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3311300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5/11/2022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s02web.zoom.us/rec/share/W-JYkMcWv9nFJayoxNVeA38QRvFPSan6R0KlvW0bFXYy1ryKZQx8dBIPqjy6lJHC.9KmQyaGDYCPTJ3dA"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riouseats.com/perfect-pita-bread-recipe" TargetMode="Externa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hyperlink" Target="https://www.usda.gov/sites/default/files/documents/USDA-OASCR%20P-Complaint-Form-0508-0002-508-11-28-17Fax2Mail.pdf" TargetMode="External"/><Relationship Id="rId1" Type="http://schemas.openxmlformats.org/officeDocument/2006/relationships/slideLayout" Target="../slideLayouts/slideLayout5.xml"/><Relationship Id="rId4" Type="http://schemas.openxmlformats.org/officeDocument/2006/relationships/hyperlink" Target="mailto:program.intake@usda.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lankcalendarpages.com/July-2022-calendar"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odbuyingguide.fns.usda.gov/"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survey.alchemer.com/s3/6727146/FY22-CACFP-Calculating-Ounce-Equivalents-Workshee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survey.alchemer.com/s3/6601545/CACFP-FY22-Training-Needs-Assessmen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5426-1421-4C09-AB08-C18F44EEDD03}"/>
              </a:ext>
            </a:extLst>
          </p:cNvPr>
          <p:cNvSpPr>
            <a:spLocks noGrp="1"/>
          </p:cNvSpPr>
          <p:nvPr>
            <p:ph type="title"/>
          </p:nvPr>
        </p:nvSpPr>
        <p:spPr/>
        <p:txBody>
          <a:bodyPr/>
          <a:lstStyle/>
          <a:p>
            <a:r>
              <a:rPr lang="en-US" dirty="0"/>
              <a:t>Welcome to CACFP Calculating Ounce Equivalents Training	</a:t>
            </a:r>
          </a:p>
        </p:txBody>
      </p:sp>
      <p:sp>
        <p:nvSpPr>
          <p:cNvPr id="3" name="Content Placeholder 2">
            <a:extLst>
              <a:ext uri="{FF2B5EF4-FFF2-40B4-BE49-F238E27FC236}">
                <a16:creationId xmlns:a16="http://schemas.microsoft.com/office/drawing/2014/main" id="{EAD1C638-BCFE-48F0-8119-2C9CAB11D6E8}"/>
              </a:ext>
            </a:extLst>
          </p:cNvPr>
          <p:cNvSpPr>
            <a:spLocks noGrp="1"/>
          </p:cNvSpPr>
          <p:nvPr>
            <p:ph idx="1"/>
          </p:nvPr>
        </p:nvSpPr>
        <p:spPr/>
        <p:txBody>
          <a:bodyPr/>
          <a:lstStyle/>
          <a:p>
            <a:r>
              <a:rPr lang="en-US" sz="2800" dirty="0">
                <a:highlight>
                  <a:srgbClr val="FFFF00"/>
                </a:highlight>
              </a:rPr>
              <a:t>This training has been updated from the original presentation to include corrections and clarifications. The presentation was re-recorded to include those changes. </a:t>
            </a:r>
          </a:p>
          <a:p>
            <a:r>
              <a:rPr lang="en-US" sz="2800" dirty="0"/>
              <a:t>To access a recording of the updated presentation, please use the following link: </a:t>
            </a:r>
            <a:r>
              <a:rPr lang="en-US" sz="2800" dirty="0">
                <a:hlinkClick r:id="rId2"/>
              </a:rPr>
              <a:t>https://us02web.zoom.us/rec/share/W-JYkMcWv9nFJayoxNVeA38QRvFPSan6R0KlvW0bFXYy1ryKZQx8dBIPqjy6lJHC.9KmQyaGDYCPTJ3dA</a:t>
            </a:r>
            <a:r>
              <a:rPr lang="en-US" sz="2800" dirty="0"/>
              <a:t> </a:t>
            </a:r>
          </a:p>
          <a:p>
            <a:r>
              <a:rPr lang="en-US" sz="2800" dirty="0"/>
              <a:t>To get a certificate for completing this training, please see the link at the end of the presentation. </a:t>
            </a:r>
          </a:p>
          <a:p>
            <a:pPr lvl="1"/>
            <a:r>
              <a:rPr lang="en-US" sz="2000" i="1" dirty="0"/>
              <a:t>Please note: if you attended the live session, you </a:t>
            </a:r>
            <a:r>
              <a:rPr lang="en-US" sz="2000" i="1" u="sng" dirty="0"/>
              <a:t>do not</a:t>
            </a:r>
            <a:r>
              <a:rPr lang="en-US" sz="2000" i="1" dirty="0"/>
              <a:t> need to get a second certificate for reviewing the updated presentation</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B4C241BF-B2A0-4D6A-A332-952E982381EE}"/>
              </a:ext>
            </a:extLst>
          </p:cNvPr>
          <p:cNvSpPr>
            <a:spLocks noGrp="1"/>
          </p:cNvSpPr>
          <p:nvPr>
            <p:ph type="sldNum" sz="quarter" idx="12"/>
          </p:nvPr>
        </p:nvSpPr>
        <p:spPr/>
        <p:txBody>
          <a:bodyPr/>
          <a:lstStyle/>
          <a:p>
            <a:fld id="{FF27229C-EC7B-4063-A33B-28A5E87E32ED}" type="slidenum">
              <a:rPr lang="zh-CN" altLang="en-US" smtClean="0"/>
              <a:pPr/>
              <a:t>1</a:t>
            </a:fld>
            <a:endParaRPr lang="zh-CN" altLang="en-US" dirty="0"/>
          </a:p>
        </p:txBody>
      </p:sp>
    </p:spTree>
    <p:extLst>
      <p:ext uri="{BB962C8B-B14F-4D97-AF65-F5344CB8AC3E}">
        <p14:creationId xmlns:p14="http://schemas.microsoft.com/office/powerpoint/2010/main" val="139460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2C27-3102-4B74-9AC8-BB532BC7E7B3}"/>
              </a:ext>
            </a:extLst>
          </p:cNvPr>
          <p:cNvSpPr>
            <a:spLocks noGrp="1"/>
          </p:cNvSpPr>
          <p:nvPr>
            <p:ph type="title"/>
          </p:nvPr>
        </p:nvSpPr>
        <p:spPr/>
        <p:txBody>
          <a:bodyPr/>
          <a:lstStyle/>
          <a:p>
            <a:r>
              <a:rPr lang="en-US" dirty="0"/>
              <a:t>Using Ounce Equivalents in the CACFP Worksheet</a:t>
            </a:r>
          </a:p>
        </p:txBody>
      </p:sp>
      <p:sp>
        <p:nvSpPr>
          <p:cNvPr id="3" name="Content Placeholder 2">
            <a:extLst>
              <a:ext uri="{FF2B5EF4-FFF2-40B4-BE49-F238E27FC236}">
                <a16:creationId xmlns:a16="http://schemas.microsoft.com/office/drawing/2014/main" id="{F7DBD274-E4F9-41B4-BC37-772F90A25AC3}"/>
              </a:ext>
            </a:extLst>
          </p:cNvPr>
          <p:cNvSpPr>
            <a:spLocks noGrp="1"/>
          </p:cNvSpPr>
          <p:nvPr>
            <p:ph idx="1"/>
          </p:nvPr>
        </p:nvSpPr>
        <p:spPr>
          <a:xfrm>
            <a:off x="567743" y="5609391"/>
            <a:ext cx="11370972" cy="607694"/>
          </a:xfrm>
        </p:spPr>
        <p:txBody>
          <a:bodyPr/>
          <a:lstStyle/>
          <a:p>
            <a:r>
              <a:rPr lang="en-US" dirty="0"/>
              <a:t>See chat for a copy of this worksheet</a:t>
            </a:r>
          </a:p>
        </p:txBody>
      </p:sp>
      <p:sp>
        <p:nvSpPr>
          <p:cNvPr id="4" name="Slide Number Placeholder 3">
            <a:extLst>
              <a:ext uri="{FF2B5EF4-FFF2-40B4-BE49-F238E27FC236}">
                <a16:creationId xmlns:a16="http://schemas.microsoft.com/office/drawing/2014/main" id="{3C261A09-661A-4F93-8E09-4ECC670EC60B}"/>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pic>
        <p:nvPicPr>
          <p:cNvPr id="10" name="Picture 9">
            <a:extLst>
              <a:ext uri="{FF2B5EF4-FFF2-40B4-BE49-F238E27FC236}">
                <a16:creationId xmlns:a16="http://schemas.microsoft.com/office/drawing/2014/main" id="{9DD3A745-690B-4262-8D0D-3C9BB1128729}"/>
              </a:ext>
            </a:extLst>
          </p:cNvPr>
          <p:cNvPicPr>
            <a:picLocks noChangeAspect="1"/>
          </p:cNvPicPr>
          <p:nvPr/>
        </p:nvPicPr>
        <p:blipFill>
          <a:blip r:embed="rId2"/>
          <a:stretch>
            <a:fillRect/>
          </a:stretch>
        </p:blipFill>
        <p:spPr>
          <a:xfrm>
            <a:off x="673308" y="1248610"/>
            <a:ext cx="3152795" cy="4070578"/>
          </a:xfrm>
          <a:prstGeom prst="rect">
            <a:avLst/>
          </a:prstGeom>
        </p:spPr>
      </p:pic>
      <p:pic>
        <p:nvPicPr>
          <p:cNvPr id="12" name="Picture 11">
            <a:extLst>
              <a:ext uri="{FF2B5EF4-FFF2-40B4-BE49-F238E27FC236}">
                <a16:creationId xmlns:a16="http://schemas.microsoft.com/office/drawing/2014/main" id="{97E5868F-2A6B-43FC-98CB-86DD99B41A56}"/>
              </a:ext>
            </a:extLst>
          </p:cNvPr>
          <p:cNvPicPr>
            <a:picLocks noChangeAspect="1"/>
          </p:cNvPicPr>
          <p:nvPr/>
        </p:nvPicPr>
        <p:blipFill>
          <a:blip r:embed="rId3"/>
          <a:stretch>
            <a:fillRect/>
          </a:stretch>
        </p:blipFill>
        <p:spPr>
          <a:xfrm>
            <a:off x="4503401" y="1248610"/>
            <a:ext cx="3152795" cy="4073147"/>
          </a:xfrm>
          <a:prstGeom prst="rect">
            <a:avLst/>
          </a:prstGeom>
        </p:spPr>
      </p:pic>
      <p:pic>
        <p:nvPicPr>
          <p:cNvPr id="16" name="Picture 15">
            <a:extLst>
              <a:ext uri="{FF2B5EF4-FFF2-40B4-BE49-F238E27FC236}">
                <a16:creationId xmlns:a16="http://schemas.microsoft.com/office/drawing/2014/main" id="{3315A014-F067-4D28-9B1E-697AF1CC858D}"/>
              </a:ext>
            </a:extLst>
          </p:cNvPr>
          <p:cNvPicPr>
            <a:picLocks noChangeAspect="1"/>
          </p:cNvPicPr>
          <p:nvPr/>
        </p:nvPicPr>
        <p:blipFill>
          <a:blip r:embed="rId4"/>
          <a:stretch>
            <a:fillRect/>
          </a:stretch>
        </p:blipFill>
        <p:spPr>
          <a:xfrm>
            <a:off x="8201005" y="1248011"/>
            <a:ext cx="3152795" cy="4071177"/>
          </a:xfrm>
          <a:prstGeom prst="rect">
            <a:avLst/>
          </a:prstGeom>
        </p:spPr>
      </p:pic>
    </p:spTree>
    <p:extLst>
      <p:ext uri="{BB962C8B-B14F-4D97-AF65-F5344CB8AC3E}">
        <p14:creationId xmlns:p14="http://schemas.microsoft.com/office/powerpoint/2010/main" val="171358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BC1C-0C13-4AA7-8C16-EC18436CBA5D}"/>
              </a:ext>
            </a:extLst>
          </p:cNvPr>
          <p:cNvSpPr>
            <a:spLocks noGrp="1"/>
          </p:cNvSpPr>
          <p:nvPr>
            <p:ph type="title"/>
          </p:nvPr>
        </p:nvSpPr>
        <p:spPr/>
        <p:txBody>
          <a:bodyPr/>
          <a:lstStyle/>
          <a:p>
            <a:r>
              <a:rPr lang="en-US" dirty="0"/>
              <a:t>Using the worksheet</a:t>
            </a:r>
          </a:p>
        </p:txBody>
      </p:sp>
      <p:sp>
        <p:nvSpPr>
          <p:cNvPr id="3" name="Content Placeholder 2">
            <a:extLst>
              <a:ext uri="{FF2B5EF4-FFF2-40B4-BE49-F238E27FC236}">
                <a16:creationId xmlns:a16="http://schemas.microsoft.com/office/drawing/2014/main" id="{80D862D0-3A3C-42B6-AF44-A0F34515C9E8}"/>
              </a:ext>
            </a:extLst>
          </p:cNvPr>
          <p:cNvSpPr>
            <a:spLocks noGrp="1"/>
          </p:cNvSpPr>
          <p:nvPr>
            <p:ph idx="1"/>
          </p:nvPr>
        </p:nvSpPr>
        <p:spPr/>
        <p:txBody>
          <a:bodyPr/>
          <a:lstStyle/>
          <a:p>
            <a:r>
              <a:rPr lang="en-US" dirty="0"/>
              <a:t>This worksheet will be useful for commonly served grains which may not be appropriate for the ounce equivalents worksheet</a:t>
            </a:r>
          </a:p>
          <a:p>
            <a:pPr lvl="1"/>
            <a:r>
              <a:rPr lang="en-US" i="1" dirty="0"/>
              <a:t>Not on the chart </a:t>
            </a:r>
          </a:p>
          <a:p>
            <a:pPr lvl="1"/>
            <a:r>
              <a:rPr lang="en-US" i="1" dirty="0"/>
              <a:t>Too small (weight or size) to use the chart</a:t>
            </a:r>
          </a:p>
          <a:p>
            <a:r>
              <a:rPr lang="en-US" dirty="0"/>
              <a:t>Review your frequently served grain items, identify the amount to be served in ounce equivalents, and keep it with your documentation for your menu planning and shopping</a:t>
            </a:r>
          </a:p>
          <a:p>
            <a:pPr lvl="1"/>
            <a:r>
              <a:rPr lang="en-US" i="1" dirty="0"/>
              <a:t>You won’t have to think about it each time </a:t>
            </a:r>
          </a:p>
          <a:p>
            <a:endParaRPr lang="en-US" dirty="0"/>
          </a:p>
        </p:txBody>
      </p:sp>
      <p:sp>
        <p:nvSpPr>
          <p:cNvPr id="4" name="Slide Number Placeholder 3">
            <a:extLst>
              <a:ext uri="{FF2B5EF4-FFF2-40B4-BE49-F238E27FC236}">
                <a16:creationId xmlns:a16="http://schemas.microsoft.com/office/drawing/2014/main" id="{23F8A9C2-2B3C-440F-BA09-2FBCE96E997F}"/>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7189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E47C-2CF2-4230-BB10-575E3F908665}"/>
              </a:ext>
            </a:extLst>
          </p:cNvPr>
          <p:cNvSpPr>
            <a:spLocks noGrp="1"/>
          </p:cNvSpPr>
          <p:nvPr>
            <p:ph type="title"/>
          </p:nvPr>
        </p:nvSpPr>
        <p:spPr/>
        <p:txBody>
          <a:bodyPr/>
          <a:lstStyle/>
          <a:p>
            <a:r>
              <a:rPr lang="en-US" dirty="0"/>
              <a:t>Using the ounce equivalents worksheet</a:t>
            </a:r>
          </a:p>
        </p:txBody>
      </p:sp>
      <p:sp>
        <p:nvSpPr>
          <p:cNvPr id="4" name="Slide Number Placeholder 3">
            <a:extLst>
              <a:ext uri="{FF2B5EF4-FFF2-40B4-BE49-F238E27FC236}">
                <a16:creationId xmlns:a16="http://schemas.microsoft.com/office/drawing/2014/main" id="{000DA592-8474-4309-AD50-B9D3474BEA8B}"/>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graphicFrame>
        <p:nvGraphicFramePr>
          <p:cNvPr id="7" name="Content Placeholder 6">
            <a:extLst>
              <a:ext uri="{FF2B5EF4-FFF2-40B4-BE49-F238E27FC236}">
                <a16:creationId xmlns:a16="http://schemas.microsoft.com/office/drawing/2014/main" id="{33A15B4D-581C-4932-A2BB-9EC1EAE46D69}"/>
              </a:ext>
            </a:extLst>
          </p:cNvPr>
          <p:cNvGraphicFramePr>
            <a:graphicFrameLocks noGrp="1"/>
          </p:cNvGraphicFramePr>
          <p:nvPr>
            <p:ph idx="1"/>
            <p:extLst>
              <p:ext uri="{D42A27DB-BD31-4B8C-83A1-F6EECF244321}">
                <p14:modId xmlns:p14="http://schemas.microsoft.com/office/powerpoint/2010/main" val="1533421249"/>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06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1: What is the requirement?</a:t>
            </a:r>
          </a:p>
        </p:txBody>
      </p:sp>
      <p:sp>
        <p:nvSpPr>
          <p:cNvPr id="3" name="Content Placeholder 2">
            <a:extLst>
              <a:ext uri="{FF2B5EF4-FFF2-40B4-BE49-F238E27FC236}">
                <a16:creationId xmlns:a16="http://schemas.microsoft.com/office/drawing/2014/main" id="{76EDBF4B-26AA-4DAD-875F-625C110BF96E}"/>
              </a:ext>
            </a:extLst>
          </p:cNvPr>
          <p:cNvSpPr>
            <a:spLocks noGrp="1"/>
          </p:cNvSpPr>
          <p:nvPr>
            <p:ph idx="1"/>
          </p:nvPr>
        </p:nvSpPr>
        <p:spPr>
          <a:xfrm>
            <a:off x="567743" y="1095027"/>
            <a:ext cx="11370972" cy="5049746"/>
          </a:xfrm>
        </p:spPr>
        <p:txBody>
          <a:bodyPr/>
          <a:lstStyle/>
          <a:p>
            <a:r>
              <a:rPr lang="en-US" dirty="0"/>
              <a:t>Determine the minimum amount of grains you need to serve</a:t>
            </a:r>
          </a:p>
          <a:p>
            <a:pPr lvl="1"/>
            <a:r>
              <a:rPr lang="en-US" dirty="0"/>
              <a:t>Age of participant</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graphicFrame>
        <p:nvGraphicFramePr>
          <p:cNvPr id="5" name="Table 5">
            <a:extLst>
              <a:ext uri="{FF2B5EF4-FFF2-40B4-BE49-F238E27FC236}">
                <a16:creationId xmlns:a16="http://schemas.microsoft.com/office/drawing/2014/main" id="{8307E525-B053-4A2E-9DD5-BAFFA2AD5186}"/>
              </a:ext>
            </a:extLst>
          </p:cNvPr>
          <p:cNvGraphicFramePr>
            <a:graphicFrameLocks noGrp="1"/>
          </p:cNvGraphicFramePr>
          <p:nvPr>
            <p:extLst>
              <p:ext uri="{D42A27DB-BD31-4B8C-83A1-F6EECF244321}">
                <p14:modId xmlns:p14="http://schemas.microsoft.com/office/powerpoint/2010/main" val="599747829"/>
              </p:ext>
            </p:extLst>
          </p:nvPr>
        </p:nvGraphicFramePr>
        <p:xfrm>
          <a:off x="1552841" y="2332990"/>
          <a:ext cx="9800959" cy="4023360"/>
        </p:xfrm>
        <a:graphic>
          <a:graphicData uri="http://schemas.openxmlformats.org/drawingml/2006/table">
            <a:tbl>
              <a:tblPr firstRow="1" bandRow="1">
                <a:tableStyleId>{5C22544A-7EE6-4342-B048-85BDC9FD1C3A}</a:tableStyleId>
              </a:tblPr>
              <a:tblGrid>
                <a:gridCol w="1739670">
                  <a:extLst>
                    <a:ext uri="{9D8B030D-6E8A-4147-A177-3AD203B41FA5}">
                      <a16:colId xmlns:a16="http://schemas.microsoft.com/office/drawing/2014/main" val="2186420332"/>
                    </a:ext>
                  </a:extLst>
                </a:gridCol>
                <a:gridCol w="2842282">
                  <a:extLst>
                    <a:ext uri="{9D8B030D-6E8A-4147-A177-3AD203B41FA5}">
                      <a16:colId xmlns:a16="http://schemas.microsoft.com/office/drawing/2014/main" val="152751234"/>
                    </a:ext>
                  </a:extLst>
                </a:gridCol>
                <a:gridCol w="5219007">
                  <a:extLst>
                    <a:ext uri="{9D8B030D-6E8A-4147-A177-3AD203B41FA5}">
                      <a16:colId xmlns:a16="http://schemas.microsoft.com/office/drawing/2014/main" val="2846182812"/>
                    </a:ext>
                  </a:extLst>
                </a:gridCol>
              </a:tblGrid>
              <a:tr h="0">
                <a:tc>
                  <a:txBody>
                    <a:bodyPr/>
                    <a:lstStyle/>
                    <a:p>
                      <a:r>
                        <a:rPr lang="en-US" dirty="0"/>
                        <a:t>Age group</a:t>
                      </a:r>
                    </a:p>
                  </a:txBody>
                  <a:tcPr/>
                </a:tc>
                <a:tc>
                  <a:txBody>
                    <a:bodyPr/>
                    <a:lstStyle/>
                    <a:p>
                      <a:r>
                        <a:rPr lang="en-US" dirty="0"/>
                        <a:t>Meal</a:t>
                      </a:r>
                    </a:p>
                  </a:txBody>
                  <a:tcPr/>
                </a:tc>
                <a:tc>
                  <a:txBody>
                    <a:bodyPr/>
                    <a:lstStyle/>
                    <a:p>
                      <a:r>
                        <a:rPr lang="en-US" dirty="0"/>
                        <a:t>Minimum Amount of Grains Required</a:t>
                      </a:r>
                    </a:p>
                  </a:txBody>
                  <a:tcPr/>
                </a:tc>
                <a:extLst>
                  <a:ext uri="{0D108BD9-81ED-4DB2-BD59-A6C34878D82A}">
                    <a16:rowId xmlns:a16="http://schemas.microsoft.com/office/drawing/2014/main" val="1539090398"/>
                  </a:ext>
                </a:extLst>
              </a:tr>
              <a:tr h="370840">
                <a:tc>
                  <a:txBody>
                    <a:bodyPr/>
                    <a:lstStyle/>
                    <a:p>
                      <a:r>
                        <a:rPr lang="en-US" sz="2400" dirty="0"/>
                        <a:t>Ages 1-5</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 ½ ounce equivalent</a:t>
                      </a:r>
                    </a:p>
                  </a:txBody>
                  <a:tcPr/>
                </a:tc>
                <a:extLst>
                  <a:ext uri="{0D108BD9-81ED-4DB2-BD59-A6C34878D82A}">
                    <a16:rowId xmlns:a16="http://schemas.microsoft.com/office/drawing/2014/main" val="373466776"/>
                  </a:ext>
                </a:extLst>
              </a:tr>
              <a:tr h="370840">
                <a:tc>
                  <a:txBody>
                    <a:bodyPr/>
                    <a:lstStyle/>
                    <a:p>
                      <a:r>
                        <a:rPr lang="en-US" sz="2400" dirty="0"/>
                        <a:t>Ages 6-18</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652016267"/>
                  </a:ext>
                </a:extLst>
              </a:tr>
              <a:tr h="370840">
                <a:tc>
                  <a:txBody>
                    <a:bodyPr/>
                    <a:lstStyle/>
                    <a:p>
                      <a:r>
                        <a:rPr lang="en-US" sz="2400" dirty="0"/>
                        <a:t>Adults </a:t>
                      </a:r>
                    </a:p>
                  </a:txBody>
                  <a:tcPr/>
                </a:tc>
                <a:tc>
                  <a:txBody>
                    <a:bodyPr/>
                    <a:lstStyle/>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14756138"/>
                  </a:ext>
                </a:extLst>
              </a:tr>
              <a:tr h="370840">
                <a:tc>
                  <a:txBody>
                    <a:bodyPr/>
                    <a:lstStyle/>
                    <a:p>
                      <a:r>
                        <a:rPr lang="en-US" sz="2400" dirty="0"/>
                        <a:t>Adults</a:t>
                      </a:r>
                    </a:p>
                  </a:txBody>
                  <a:tcPr/>
                </a:tc>
                <a:tc>
                  <a:txBody>
                    <a:bodyPr/>
                    <a:lstStyle/>
                    <a:p>
                      <a:r>
                        <a:rPr lang="en-US" sz="2400" dirty="0"/>
                        <a:t>Breakfast</a:t>
                      </a:r>
                    </a:p>
                    <a:p>
                      <a:r>
                        <a:rPr lang="en-US" sz="2400" dirty="0"/>
                        <a:t>Lunch/Supper</a:t>
                      </a:r>
                    </a:p>
                  </a:txBody>
                  <a:tcPr/>
                </a:tc>
                <a:tc>
                  <a:txBody>
                    <a:bodyPr/>
                    <a:lstStyle/>
                    <a:p>
                      <a:r>
                        <a:rPr lang="en-US" sz="24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317294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8F6F-3AE3-4F9E-B8C6-2842EE4DA1D7}"/>
              </a:ext>
            </a:extLst>
          </p:cNvPr>
          <p:cNvSpPr>
            <a:spLocks noGrp="1"/>
          </p:cNvSpPr>
          <p:nvPr>
            <p:ph type="title"/>
          </p:nvPr>
        </p:nvSpPr>
        <p:spPr/>
        <p:txBody>
          <a:bodyPr/>
          <a:lstStyle/>
          <a:p>
            <a:r>
              <a:rPr lang="en-US" dirty="0"/>
              <a:t>Step 2: Find the grain on the chart</a:t>
            </a:r>
          </a:p>
        </p:txBody>
      </p:sp>
      <p:sp>
        <p:nvSpPr>
          <p:cNvPr id="4" name="Slide Number Placeholder 3">
            <a:extLst>
              <a:ext uri="{FF2B5EF4-FFF2-40B4-BE49-F238E27FC236}">
                <a16:creationId xmlns:a16="http://schemas.microsoft.com/office/drawing/2014/main" id="{91FF9240-BF21-4DB1-9D16-E6C2DD52F19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pic>
        <p:nvPicPr>
          <p:cNvPr id="5" name="Content Placeholder 4">
            <a:extLst>
              <a:ext uri="{FF2B5EF4-FFF2-40B4-BE49-F238E27FC236}">
                <a16:creationId xmlns:a16="http://schemas.microsoft.com/office/drawing/2014/main" id="{9790E365-9EAC-4A96-9F93-F829FCAAFE79}"/>
              </a:ext>
            </a:extLst>
          </p:cNvPr>
          <p:cNvPicPr>
            <a:picLocks noGrp="1" noChangeAspect="1"/>
          </p:cNvPicPr>
          <p:nvPr>
            <p:ph idx="1"/>
          </p:nvPr>
        </p:nvPicPr>
        <p:blipFill>
          <a:blip r:embed="rId2"/>
          <a:stretch>
            <a:fillRect/>
          </a:stretch>
        </p:blipFill>
        <p:spPr>
          <a:xfrm>
            <a:off x="1090051" y="1137671"/>
            <a:ext cx="3908796" cy="5049837"/>
          </a:xfrm>
          <a:prstGeom prst="rect">
            <a:avLst/>
          </a:prstGeom>
        </p:spPr>
      </p:pic>
      <p:pic>
        <p:nvPicPr>
          <p:cNvPr id="7" name="Picture 6">
            <a:extLst>
              <a:ext uri="{FF2B5EF4-FFF2-40B4-BE49-F238E27FC236}">
                <a16:creationId xmlns:a16="http://schemas.microsoft.com/office/drawing/2014/main" id="{6F949AF9-F5DD-4A6B-9C68-364BC3521F4A}"/>
              </a:ext>
            </a:extLst>
          </p:cNvPr>
          <p:cNvPicPr>
            <a:picLocks noChangeAspect="1"/>
          </p:cNvPicPr>
          <p:nvPr/>
        </p:nvPicPr>
        <p:blipFill>
          <a:blip r:embed="rId3"/>
          <a:stretch>
            <a:fillRect/>
          </a:stretch>
        </p:blipFill>
        <p:spPr>
          <a:xfrm>
            <a:off x="6650697" y="1137671"/>
            <a:ext cx="3919805" cy="5049838"/>
          </a:xfrm>
          <a:prstGeom prst="rect">
            <a:avLst/>
          </a:prstGeom>
        </p:spPr>
      </p:pic>
    </p:spTree>
    <p:extLst>
      <p:ext uri="{BB962C8B-B14F-4D97-AF65-F5344CB8AC3E}">
        <p14:creationId xmlns:p14="http://schemas.microsoft.com/office/powerpoint/2010/main" val="76174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3: Nutrition Facts Label</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3" y="1137717"/>
            <a:ext cx="4336766" cy="5049746"/>
          </a:xfrm>
        </p:spPr>
        <p:txBody>
          <a:bodyPr/>
          <a:lstStyle/>
          <a:p>
            <a:r>
              <a:rPr lang="en-US" dirty="0"/>
              <a:t>Find the serving size</a:t>
            </a:r>
          </a:p>
          <a:p>
            <a:pPr lvl="1"/>
            <a:r>
              <a:rPr lang="en-US" dirty="0"/>
              <a:t>Weight of one serving, in grams</a:t>
            </a:r>
          </a:p>
          <a:p>
            <a:r>
              <a:rPr lang="en-US" dirty="0"/>
              <a:t>Find the number of items/pieces in one serving</a:t>
            </a:r>
          </a:p>
          <a:p>
            <a:pPr lvl="1"/>
            <a:r>
              <a:rPr lang="en-US" dirty="0"/>
              <a:t>Number of items in serving</a:t>
            </a:r>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pic>
        <p:nvPicPr>
          <p:cNvPr id="6" name="Picture 5">
            <a:extLst>
              <a:ext uri="{FF2B5EF4-FFF2-40B4-BE49-F238E27FC236}">
                <a16:creationId xmlns:a16="http://schemas.microsoft.com/office/drawing/2014/main" id="{196B9081-7EF9-40FA-B5ED-37D90264EEB4}"/>
              </a:ext>
            </a:extLst>
          </p:cNvPr>
          <p:cNvPicPr>
            <a:picLocks noChangeAspect="1"/>
          </p:cNvPicPr>
          <p:nvPr/>
        </p:nvPicPr>
        <p:blipFill rotWithShape="1">
          <a:blip r:embed="rId2"/>
          <a:srcRect b="28301"/>
          <a:stretch/>
        </p:blipFill>
        <p:spPr>
          <a:xfrm>
            <a:off x="4977679" y="1137717"/>
            <a:ext cx="3025016" cy="5295489"/>
          </a:xfrm>
          <a:prstGeom prst="rect">
            <a:avLst/>
          </a:prstGeom>
        </p:spPr>
      </p:pic>
      <p:sp>
        <p:nvSpPr>
          <p:cNvPr id="7" name="Content Placeholder 2">
            <a:extLst>
              <a:ext uri="{FF2B5EF4-FFF2-40B4-BE49-F238E27FC236}">
                <a16:creationId xmlns:a16="http://schemas.microsoft.com/office/drawing/2014/main" id="{C1F8FAF2-C3DD-4086-A3ED-DDA692E06852}"/>
              </a:ext>
            </a:extLst>
          </p:cNvPr>
          <p:cNvSpPr txBox="1">
            <a:spLocks/>
          </p:cNvSpPr>
          <p:nvPr/>
        </p:nvSpPr>
        <p:spPr>
          <a:xfrm>
            <a:off x="8358808" y="1137717"/>
            <a:ext cx="3579905" cy="50497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Weight of one serving, in grams</a:t>
            </a:r>
          </a:p>
          <a:p>
            <a:pPr lvl="1"/>
            <a:r>
              <a:rPr lang="en-US" b="1" dirty="0"/>
              <a:t>31 grams</a:t>
            </a:r>
          </a:p>
          <a:p>
            <a:r>
              <a:rPr lang="en-US" dirty="0"/>
              <a:t>Number of items in serving</a:t>
            </a:r>
          </a:p>
          <a:p>
            <a:pPr lvl="1"/>
            <a:r>
              <a:rPr lang="en-US" b="1" dirty="0"/>
              <a:t>16 pieces</a:t>
            </a:r>
          </a:p>
          <a:p>
            <a:endParaRPr lang="en-US" dirty="0"/>
          </a:p>
          <a:p>
            <a:pPr marL="457200" lvl="1" indent="0">
              <a:buFont typeface="Courier New" panose="02070309020205020404" pitchFamily="49" charset="0"/>
              <a:buNone/>
            </a:pPr>
            <a:endParaRPr lang="en-US" dirty="0"/>
          </a:p>
        </p:txBody>
      </p:sp>
    </p:spTree>
    <p:extLst>
      <p:ext uri="{BB962C8B-B14F-4D97-AF65-F5344CB8AC3E}">
        <p14:creationId xmlns:p14="http://schemas.microsoft.com/office/powerpoint/2010/main" val="199413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Calculate</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3" y="1280159"/>
            <a:ext cx="4020882" cy="4907303"/>
          </a:xfrm>
        </p:spPr>
        <p:txBody>
          <a:bodyPr/>
          <a:lstStyle/>
          <a:p>
            <a:r>
              <a:rPr lang="en-US" dirty="0"/>
              <a:t>Divide the weight (g) of one serving by the number of items/pieces in one serving</a:t>
            </a:r>
          </a:p>
          <a:p>
            <a:pPr lvl="1"/>
            <a:r>
              <a:rPr lang="en-US" dirty="0"/>
              <a:t>31g/16 pieces= 1.9375g/piece</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7" name="Content Placeholder 2">
            <a:extLst>
              <a:ext uri="{FF2B5EF4-FFF2-40B4-BE49-F238E27FC236}">
                <a16:creationId xmlns:a16="http://schemas.microsoft.com/office/drawing/2014/main" id="{C1F8FAF2-C3DD-4086-A3ED-DDA692E06852}"/>
              </a:ext>
            </a:extLst>
          </p:cNvPr>
          <p:cNvSpPr txBox="1">
            <a:spLocks/>
          </p:cNvSpPr>
          <p:nvPr/>
        </p:nvSpPr>
        <p:spPr>
          <a:xfrm>
            <a:off x="7673008" y="1280159"/>
            <a:ext cx="4265705" cy="49073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Divide weight of required oz eq by weight per item</a:t>
            </a:r>
          </a:p>
          <a:p>
            <a:pPr lvl="1"/>
            <a:r>
              <a:rPr lang="en-US" dirty="0"/>
              <a:t>Will vary by grain and age group</a:t>
            </a:r>
          </a:p>
          <a:p>
            <a:pPr marL="457200" lvl="1" indent="0">
              <a:buFont typeface="Courier New" panose="02070309020205020404" pitchFamily="49" charset="0"/>
              <a:buNone/>
            </a:pPr>
            <a:endParaRPr lang="en-US" dirty="0"/>
          </a:p>
        </p:txBody>
      </p:sp>
      <p:pic>
        <p:nvPicPr>
          <p:cNvPr id="8" name="Picture 7">
            <a:extLst>
              <a:ext uri="{FF2B5EF4-FFF2-40B4-BE49-F238E27FC236}">
                <a16:creationId xmlns:a16="http://schemas.microsoft.com/office/drawing/2014/main" id="{6F35713C-6C30-4732-AA13-734D7911DD7F}"/>
              </a:ext>
            </a:extLst>
          </p:cNvPr>
          <p:cNvPicPr>
            <a:picLocks noChangeAspect="1"/>
          </p:cNvPicPr>
          <p:nvPr/>
        </p:nvPicPr>
        <p:blipFill rotWithShape="1">
          <a:blip r:embed="rId2"/>
          <a:srcRect b="28301"/>
          <a:stretch/>
        </p:blipFill>
        <p:spPr>
          <a:xfrm>
            <a:off x="4518993" y="1086065"/>
            <a:ext cx="3025016" cy="5295489"/>
          </a:xfrm>
          <a:prstGeom prst="rect">
            <a:avLst/>
          </a:prstGeom>
        </p:spPr>
      </p:pic>
    </p:spTree>
    <p:extLst>
      <p:ext uri="{BB962C8B-B14F-4D97-AF65-F5344CB8AC3E}">
        <p14:creationId xmlns:p14="http://schemas.microsoft.com/office/powerpoint/2010/main" val="387548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Examples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1290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3A28-F35E-40D1-B736-B11CA7581F5A}"/>
              </a:ext>
            </a:extLst>
          </p:cNvPr>
          <p:cNvSpPr>
            <a:spLocks noGrp="1"/>
          </p:cNvSpPr>
          <p:nvPr>
            <p:ph type="title"/>
          </p:nvPr>
        </p:nvSpPr>
        <p:spPr/>
        <p:txBody>
          <a:bodyPr/>
          <a:lstStyle/>
          <a:p>
            <a:r>
              <a:rPr lang="en-US" dirty="0"/>
              <a:t>Example 1: Pita bead</a:t>
            </a:r>
          </a:p>
        </p:txBody>
      </p:sp>
      <p:sp>
        <p:nvSpPr>
          <p:cNvPr id="3" name="Content Placeholder 2">
            <a:extLst>
              <a:ext uri="{FF2B5EF4-FFF2-40B4-BE49-F238E27FC236}">
                <a16:creationId xmlns:a16="http://schemas.microsoft.com/office/drawing/2014/main" id="{2BEE1515-EF9A-4ACE-BB70-6330E18D4126}"/>
              </a:ext>
            </a:extLst>
          </p:cNvPr>
          <p:cNvSpPr>
            <a:spLocks noGrp="1"/>
          </p:cNvSpPr>
          <p:nvPr>
            <p:ph idx="1"/>
          </p:nvPr>
        </p:nvSpPr>
        <p:spPr>
          <a:xfrm>
            <a:off x="567742" y="1230403"/>
            <a:ext cx="6232069" cy="5049746"/>
          </a:xfrm>
        </p:spPr>
        <p:txBody>
          <a:bodyPr/>
          <a:lstStyle/>
          <a:p>
            <a:r>
              <a:rPr lang="en-US" dirty="0"/>
              <a:t>DESE’s Afterschool Program is serving pita bread with hummus for a snack to their afterschool classroom (ages 6-11)</a:t>
            </a:r>
          </a:p>
          <a:p>
            <a:r>
              <a:rPr lang="en-US" dirty="0"/>
              <a:t>Pita bread they purchased does not meet minimum weight to use other oz eq worksheet</a:t>
            </a:r>
          </a:p>
          <a:p>
            <a:r>
              <a:rPr lang="en-US" dirty="0"/>
              <a:t>How much will they need to serve?</a:t>
            </a:r>
          </a:p>
        </p:txBody>
      </p:sp>
      <p:sp>
        <p:nvSpPr>
          <p:cNvPr id="4" name="Slide Number Placeholder 3">
            <a:extLst>
              <a:ext uri="{FF2B5EF4-FFF2-40B4-BE49-F238E27FC236}">
                <a16:creationId xmlns:a16="http://schemas.microsoft.com/office/drawing/2014/main" id="{07BD4328-1D6B-44CC-A669-46ED42359B9E}"/>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pic>
        <p:nvPicPr>
          <p:cNvPr id="6" name="Picture 5" descr="A picture containing food, wooden, bread, stack&#10;&#10;Description automatically generated">
            <a:extLst>
              <a:ext uri="{FF2B5EF4-FFF2-40B4-BE49-F238E27FC236}">
                <a16:creationId xmlns:a16="http://schemas.microsoft.com/office/drawing/2014/main" id="{89A5B5F9-55B6-43BD-ADD7-1B73CD57EA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26531" y="1942074"/>
            <a:ext cx="4588043" cy="3441032"/>
          </a:xfrm>
          <a:prstGeom prst="rect">
            <a:avLst/>
          </a:prstGeom>
        </p:spPr>
      </p:pic>
    </p:spTree>
    <p:extLst>
      <p:ext uri="{BB962C8B-B14F-4D97-AF65-F5344CB8AC3E}">
        <p14:creationId xmlns:p14="http://schemas.microsoft.com/office/powerpoint/2010/main" val="105779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What is the requirement?</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567743" y="1230402"/>
            <a:ext cx="11370972" cy="679905"/>
          </a:xfrm>
        </p:spPr>
        <p:txBody>
          <a:bodyPr/>
          <a:lstStyle/>
          <a:p>
            <a:r>
              <a:rPr lang="en-US" dirty="0"/>
              <a:t>How much does the center need to offer?</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graphicFrame>
        <p:nvGraphicFramePr>
          <p:cNvPr id="5" name="Table 5">
            <a:extLst>
              <a:ext uri="{FF2B5EF4-FFF2-40B4-BE49-F238E27FC236}">
                <a16:creationId xmlns:a16="http://schemas.microsoft.com/office/drawing/2014/main" id="{38AFE31D-252B-4FCD-9E83-18B6B842A427}"/>
              </a:ext>
            </a:extLst>
          </p:cNvPr>
          <p:cNvGraphicFramePr>
            <a:graphicFrameLocks noGrp="1"/>
          </p:cNvGraphicFramePr>
          <p:nvPr>
            <p:extLst>
              <p:ext uri="{D42A27DB-BD31-4B8C-83A1-F6EECF244321}">
                <p14:modId xmlns:p14="http://schemas.microsoft.com/office/powerpoint/2010/main" val="4123405096"/>
              </p:ext>
            </p:extLst>
          </p:nvPr>
        </p:nvGraphicFramePr>
        <p:xfrm>
          <a:off x="1352749" y="1910307"/>
          <a:ext cx="9800959" cy="4023360"/>
        </p:xfrm>
        <a:graphic>
          <a:graphicData uri="http://schemas.openxmlformats.org/drawingml/2006/table">
            <a:tbl>
              <a:tblPr firstRow="1" bandRow="1">
                <a:tableStyleId>{5C22544A-7EE6-4342-B048-85BDC9FD1C3A}</a:tableStyleId>
              </a:tblPr>
              <a:tblGrid>
                <a:gridCol w="1739670">
                  <a:extLst>
                    <a:ext uri="{9D8B030D-6E8A-4147-A177-3AD203B41FA5}">
                      <a16:colId xmlns:a16="http://schemas.microsoft.com/office/drawing/2014/main" val="2186420332"/>
                    </a:ext>
                  </a:extLst>
                </a:gridCol>
                <a:gridCol w="2842282">
                  <a:extLst>
                    <a:ext uri="{9D8B030D-6E8A-4147-A177-3AD203B41FA5}">
                      <a16:colId xmlns:a16="http://schemas.microsoft.com/office/drawing/2014/main" val="152751234"/>
                    </a:ext>
                  </a:extLst>
                </a:gridCol>
                <a:gridCol w="5219007">
                  <a:extLst>
                    <a:ext uri="{9D8B030D-6E8A-4147-A177-3AD203B41FA5}">
                      <a16:colId xmlns:a16="http://schemas.microsoft.com/office/drawing/2014/main" val="2846182812"/>
                    </a:ext>
                  </a:extLst>
                </a:gridCol>
              </a:tblGrid>
              <a:tr h="0">
                <a:tc>
                  <a:txBody>
                    <a:bodyPr/>
                    <a:lstStyle/>
                    <a:p>
                      <a:r>
                        <a:rPr lang="en-US" dirty="0"/>
                        <a:t>Age group</a:t>
                      </a:r>
                    </a:p>
                  </a:txBody>
                  <a:tcPr/>
                </a:tc>
                <a:tc>
                  <a:txBody>
                    <a:bodyPr/>
                    <a:lstStyle/>
                    <a:p>
                      <a:r>
                        <a:rPr lang="en-US" dirty="0"/>
                        <a:t>Meal</a:t>
                      </a:r>
                    </a:p>
                  </a:txBody>
                  <a:tcPr/>
                </a:tc>
                <a:tc>
                  <a:txBody>
                    <a:bodyPr/>
                    <a:lstStyle/>
                    <a:p>
                      <a:r>
                        <a:rPr lang="en-US" dirty="0"/>
                        <a:t>Minimum Amount of Grains Required</a:t>
                      </a:r>
                    </a:p>
                  </a:txBody>
                  <a:tcPr/>
                </a:tc>
                <a:extLst>
                  <a:ext uri="{0D108BD9-81ED-4DB2-BD59-A6C34878D82A}">
                    <a16:rowId xmlns:a16="http://schemas.microsoft.com/office/drawing/2014/main" val="1539090398"/>
                  </a:ext>
                </a:extLst>
              </a:tr>
              <a:tr h="370840">
                <a:tc>
                  <a:txBody>
                    <a:bodyPr/>
                    <a:lstStyle/>
                    <a:p>
                      <a:r>
                        <a:rPr lang="en-US" sz="2400" dirty="0"/>
                        <a:t>Ages 1-5</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 ½ ounce equivalent</a:t>
                      </a:r>
                    </a:p>
                  </a:txBody>
                  <a:tcPr/>
                </a:tc>
                <a:extLst>
                  <a:ext uri="{0D108BD9-81ED-4DB2-BD59-A6C34878D82A}">
                    <a16:rowId xmlns:a16="http://schemas.microsoft.com/office/drawing/2014/main" val="373466776"/>
                  </a:ext>
                </a:extLst>
              </a:tr>
              <a:tr h="370840">
                <a:tc>
                  <a:txBody>
                    <a:bodyPr/>
                    <a:lstStyle/>
                    <a:p>
                      <a:r>
                        <a:rPr lang="en-US" sz="2400" dirty="0"/>
                        <a:t>Ages 6-18</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652016267"/>
                  </a:ext>
                </a:extLst>
              </a:tr>
              <a:tr h="370840">
                <a:tc>
                  <a:txBody>
                    <a:bodyPr/>
                    <a:lstStyle/>
                    <a:p>
                      <a:r>
                        <a:rPr lang="en-US" sz="2400" dirty="0"/>
                        <a:t>Adults </a:t>
                      </a:r>
                    </a:p>
                  </a:txBody>
                  <a:tcPr/>
                </a:tc>
                <a:tc>
                  <a:txBody>
                    <a:bodyPr/>
                    <a:lstStyle/>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14756138"/>
                  </a:ext>
                </a:extLst>
              </a:tr>
              <a:tr h="370840">
                <a:tc>
                  <a:txBody>
                    <a:bodyPr/>
                    <a:lstStyle/>
                    <a:p>
                      <a:r>
                        <a:rPr lang="en-US" sz="2400" dirty="0"/>
                        <a:t>Adults</a:t>
                      </a:r>
                    </a:p>
                  </a:txBody>
                  <a:tcPr/>
                </a:tc>
                <a:tc>
                  <a:txBody>
                    <a:bodyPr/>
                    <a:lstStyle/>
                    <a:p>
                      <a:r>
                        <a:rPr lang="en-US" sz="2400" dirty="0"/>
                        <a:t>Breakfast</a:t>
                      </a:r>
                    </a:p>
                    <a:p>
                      <a:r>
                        <a:rPr lang="en-US" sz="2400" dirty="0"/>
                        <a:t>Lunch/Supper</a:t>
                      </a:r>
                    </a:p>
                  </a:txBody>
                  <a:tcPr/>
                </a:tc>
                <a:tc>
                  <a:txBody>
                    <a:bodyPr/>
                    <a:lstStyle/>
                    <a:p>
                      <a:r>
                        <a:rPr lang="en-US" sz="24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263490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SemiBold" panose="020B0703040204020203" pitchFamily="34" charset="0"/>
              </a:rPr>
              <a:t>Calculating Oz Eq Worksheet</a:t>
            </a:r>
            <a:endParaRPr lang="en-US" dirty="0"/>
          </a:p>
        </p:txBody>
      </p:sp>
      <p:sp>
        <p:nvSpPr>
          <p:cNvPr id="3" name="Subtitle 2"/>
          <p:cNvSpPr>
            <a:spLocks noGrp="1"/>
          </p:cNvSpPr>
          <p:nvPr>
            <p:ph type="subTitle" idx="1"/>
          </p:nvPr>
        </p:nvSpPr>
        <p:spPr>
          <a:xfrm>
            <a:off x="5417389" y="3945275"/>
            <a:ext cx="6659592" cy="531833"/>
          </a:xfrm>
        </p:spPr>
        <p:txBody>
          <a:bodyPr/>
          <a:lstStyle/>
          <a:p>
            <a:r>
              <a:rPr lang="en-US" altLang="zh-CN" dirty="0"/>
              <a:t>FY22 CACFP Training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What is the requirement?</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567743" y="1230402"/>
            <a:ext cx="11370972" cy="679905"/>
          </a:xfrm>
        </p:spPr>
        <p:txBody>
          <a:bodyPr/>
          <a:lstStyle/>
          <a:p>
            <a:r>
              <a:rPr lang="en-US" dirty="0"/>
              <a:t>How much does the center need to offer??</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graphicFrame>
        <p:nvGraphicFramePr>
          <p:cNvPr id="5" name="Table 5">
            <a:extLst>
              <a:ext uri="{FF2B5EF4-FFF2-40B4-BE49-F238E27FC236}">
                <a16:creationId xmlns:a16="http://schemas.microsoft.com/office/drawing/2014/main" id="{38AFE31D-252B-4FCD-9E83-18B6B842A427}"/>
              </a:ext>
            </a:extLst>
          </p:cNvPr>
          <p:cNvGraphicFramePr>
            <a:graphicFrameLocks noGrp="1"/>
          </p:cNvGraphicFramePr>
          <p:nvPr/>
        </p:nvGraphicFramePr>
        <p:xfrm>
          <a:off x="1352749" y="2133485"/>
          <a:ext cx="9800959" cy="4023360"/>
        </p:xfrm>
        <a:graphic>
          <a:graphicData uri="http://schemas.openxmlformats.org/drawingml/2006/table">
            <a:tbl>
              <a:tblPr firstRow="1" bandRow="1">
                <a:tableStyleId>{5C22544A-7EE6-4342-B048-85BDC9FD1C3A}</a:tableStyleId>
              </a:tblPr>
              <a:tblGrid>
                <a:gridCol w="1739670">
                  <a:extLst>
                    <a:ext uri="{9D8B030D-6E8A-4147-A177-3AD203B41FA5}">
                      <a16:colId xmlns:a16="http://schemas.microsoft.com/office/drawing/2014/main" val="2186420332"/>
                    </a:ext>
                  </a:extLst>
                </a:gridCol>
                <a:gridCol w="2842282">
                  <a:extLst>
                    <a:ext uri="{9D8B030D-6E8A-4147-A177-3AD203B41FA5}">
                      <a16:colId xmlns:a16="http://schemas.microsoft.com/office/drawing/2014/main" val="152751234"/>
                    </a:ext>
                  </a:extLst>
                </a:gridCol>
                <a:gridCol w="5219007">
                  <a:extLst>
                    <a:ext uri="{9D8B030D-6E8A-4147-A177-3AD203B41FA5}">
                      <a16:colId xmlns:a16="http://schemas.microsoft.com/office/drawing/2014/main" val="2846182812"/>
                    </a:ext>
                  </a:extLst>
                </a:gridCol>
              </a:tblGrid>
              <a:tr h="0">
                <a:tc>
                  <a:txBody>
                    <a:bodyPr/>
                    <a:lstStyle/>
                    <a:p>
                      <a:r>
                        <a:rPr lang="en-US" dirty="0"/>
                        <a:t>Age group</a:t>
                      </a:r>
                    </a:p>
                  </a:txBody>
                  <a:tcPr/>
                </a:tc>
                <a:tc>
                  <a:txBody>
                    <a:bodyPr/>
                    <a:lstStyle/>
                    <a:p>
                      <a:r>
                        <a:rPr lang="en-US" dirty="0"/>
                        <a:t>Meal</a:t>
                      </a:r>
                    </a:p>
                  </a:txBody>
                  <a:tcPr/>
                </a:tc>
                <a:tc>
                  <a:txBody>
                    <a:bodyPr/>
                    <a:lstStyle/>
                    <a:p>
                      <a:r>
                        <a:rPr lang="en-US" dirty="0"/>
                        <a:t>Minimum Amount of Grains Required</a:t>
                      </a:r>
                    </a:p>
                  </a:txBody>
                  <a:tcPr/>
                </a:tc>
                <a:extLst>
                  <a:ext uri="{0D108BD9-81ED-4DB2-BD59-A6C34878D82A}">
                    <a16:rowId xmlns:a16="http://schemas.microsoft.com/office/drawing/2014/main" val="1539090398"/>
                  </a:ext>
                </a:extLst>
              </a:tr>
              <a:tr h="370840">
                <a:tc>
                  <a:txBody>
                    <a:bodyPr/>
                    <a:lstStyle/>
                    <a:p>
                      <a:r>
                        <a:rPr lang="en-US" sz="2400" dirty="0"/>
                        <a:t>Ages 1-5</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 ½ ounce equivalent</a:t>
                      </a:r>
                    </a:p>
                  </a:txBody>
                  <a:tcPr/>
                </a:tc>
                <a:extLst>
                  <a:ext uri="{0D108BD9-81ED-4DB2-BD59-A6C34878D82A}">
                    <a16:rowId xmlns:a16="http://schemas.microsoft.com/office/drawing/2014/main" val="373466776"/>
                  </a:ext>
                </a:extLst>
              </a:tr>
              <a:tr h="370840">
                <a:tc>
                  <a:txBody>
                    <a:bodyPr/>
                    <a:lstStyle/>
                    <a:p>
                      <a:r>
                        <a:rPr lang="en-US" sz="2400" dirty="0">
                          <a:highlight>
                            <a:srgbClr val="FFFF00"/>
                          </a:highlight>
                        </a:rPr>
                        <a:t>Ages 6-18</a:t>
                      </a:r>
                    </a:p>
                  </a:txBody>
                  <a:tcPr/>
                </a:tc>
                <a:tc>
                  <a:txBody>
                    <a:bodyPr/>
                    <a:lstStyle/>
                    <a:p>
                      <a:r>
                        <a:rPr lang="en-US" sz="2400" dirty="0">
                          <a:highlight>
                            <a:srgbClr val="FFFF00"/>
                          </a:highlight>
                        </a:rPr>
                        <a:t>Breakfast</a:t>
                      </a:r>
                    </a:p>
                    <a:p>
                      <a:r>
                        <a:rPr lang="en-US" sz="2400" dirty="0">
                          <a:highlight>
                            <a:srgbClr val="FFFF00"/>
                          </a:highlight>
                        </a:rPr>
                        <a:t>Lunch/Supper</a:t>
                      </a:r>
                    </a:p>
                    <a:p>
                      <a:r>
                        <a:rPr lang="en-US" sz="2400" dirty="0">
                          <a:highlight>
                            <a:srgbClr val="FFFF00"/>
                          </a:highlight>
                        </a:rPr>
                        <a:t>Snack</a:t>
                      </a:r>
                    </a:p>
                  </a:txBody>
                  <a:tcPr/>
                </a:tc>
                <a:tc>
                  <a:txBody>
                    <a:bodyPr/>
                    <a:lstStyle/>
                    <a:p>
                      <a:r>
                        <a:rPr lang="en-US" sz="2400" dirty="0">
                          <a:highlight>
                            <a:srgbClr val="FFFF00"/>
                          </a:highlight>
                        </a:rPr>
                        <a:t>1 ounce equivalent</a:t>
                      </a:r>
                    </a:p>
                  </a:txBody>
                  <a:tcPr/>
                </a:tc>
                <a:extLst>
                  <a:ext uri="{0D108BD9-81ED-4DB2-BD59-A6C34878D82A}">
                    <a16:rowId xmlns:a16="http://schemas.microsoft.com/office/drawing/2014/main" val="2652016267"/>
                  </a:ext>
                </a:extLst>
              </a:tr>
              <a:tr h="370840">
                <a:tc>
                  <a:txBody>
                    <a:bodyPr/>
                    <a:lstStyle/>
                    <a:p>
                      <a:r>
                        <a:rPr lang="en-US" sz="2400" dirty="0"/>
                        <a:t>Adults </a:t>
                      </a:r>
                    </a:p>
                  </a:txBody>
                  <a:tcPr/>
                </a:tc>
                <a:tc>
                  <a:txBody>
                    <a:bodyPr/>
                    <a:lstStyle/>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14756138"/>
                  </a:ext>
                </a:extLst>
              </a:tr>
              <a:tr h="370840">
                <a:tc>
                  <a:txBody>
                    <a:bodyPr/>
                    <a:lstStyle/>
                    <a:p>
                      <a:r>
                        <a:rPr lang="en-US" sz="2400" dirty="0"/>
                        <a:t>Adults</a:t>
                      </a:r>
                    </a:p>
                  </a:txBody>
                  <a:tcPr/>
                </a:tc>
                <a:tc>
                  <a:txBody>
                    <a:bodyPr/>
                    <a:lstStyle/>
                    <a:p>
                      <a:r>
                        <a:rPr lang="en-US" sz="2400" dirty="0"/>
                        <a:t>Breakfast</a:t>
                      </a:r>
                    </a:p>
                    <a:p>
                      <a:r>
                        <a:rPr lang="en-US" sz="2400" dirty="0"/>
                        <a:t>Lunch/Supper</a:t>
                      </a:r>
                    </a:p>
                  </a:txBody>
                  <a:tcPr/>
                </a:tc>
                <a:tc>
                  <a:txBody>
                    <a:bodyPr/>
                    <a:lstStyle/>
                    <a:p>
                      <a:r>
                        <a:rPr lang="en-US" sz="24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226364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789A-8B8A-4A4B-905D-66145F276672}"/>
              </a:ext>
            </a:extLst>
          </p:cNvPr>
          <p:cNvSpPr>
            <a:spLocks noGrp="1"/>
          </p:cNvSpPr>
          <p:nvPr>
            <p:ph type="title"/>
          </p:nvPr>
        </p:nvSpPr>
        <p:spPr/>
        <p:txBody>
          <a:bodyPr/>
          <a:lstStyle/>
          <a:p>
            <a:r>
              <a:rPr lang="en-US" dirty="0"/>
              <a:t>Step 2: Find the item on the chart</a:t>
            </a:r>
          </a:p>
        </p:txBody>
      </p:sp>
      <p:sp>
        <p:nvSpPr>
          <p:cNvPr id="4" name="Slide Number Placeholder 3">
            <a:extLst>
              <a:ext uri="{FF2B5EF4-FFF2-40B4-BE49-F238E27FC236}">
                <a16:creationId xmlns:a16="http://schemas.microsoft.com/office/drawing/2014/main" id="{802B4520-3A4F-4DE2-A74F-741F14E8000C}"/>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pic>
        <p:nvPicPr>
          <p:cNvPr id="10" name="Picture 9">
            <a:extLst>
              <a:ext uri="{FF2B5EF4-FFF2-40B4-BE49-F238E27FC236}">
                <a16:creationId xmlns:a16="http://schemas.microsoft.com/office/drawing/2014/main" id="{A8752507-98A3-4A0D-9272-ED68E5A45AE7}"/>
              </a:ext>
            </a:extLst>
          </p:cNvPr>
          <p:cNvPicPr>
            <a:picLocks noChangeAspect="1"/>
          </p:cNvPicPr>
          <p:nvPr/>
        </p:nvPicPr>
        <p:blipFill>
          <a:blip r:embed="rId2"/>
          <a:stretch>
            <a:fillRect/>
          </a:stretch>
        </p:blipFill>
        <p:spPr>
          <a:xfrm>
            <a:off x="2366962" y="1127125"/>
            <a:ext cx="7458075" cy="5229225"/>
          </a:xfrm>
          <a:prstGeom prst="rect">
            <a:avLst/>
          </a:prstGeom>
        </p:spPr>
      </p:pic>
    </p:spTree>
    <p:extLst>
      <p:ext uri="{BB962C8B-B14F-4D97-AF65-F5344CB8AC3E}">
        <p14:creationId xmlns:p14="http://schemas.microsoft.com/office/powerpoint/2010/main" val="2128008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789A-8B8A-4A4B-905D-66145F276672}"/>
              </a:ext>
            </a:extLst>
          </p:cNvPr>
          <p:cNvSpPr>
            <a:spLocks noGrp="1"/>
          </p:cNvSpPr>
          <p:nvPr>
            <p:ph type="title"/>
          </p:nvPr>
        </p:nvSpPr>
        <p:spPr/>
        <p:txBody>
          <a:bodyPr/>
          <a:lstStyle/>
          <a:p>
            <a:r>
              <a:rPr lang="en-US" dirty="0"/>
              <a:t>Step 2: Find the item on the chart</a:t>
            </a:r>
          </a:p>
        </p:txBody>
      </p:sp>
      <p:sp>
        <p:nvSpPr>
          <p:cNvPr id="3" name="Content Placeholder 2">
            <a:extLst>
              <a:ext uri="{FF2B5EF4-FFF2-40B4-BE49-F238E27FC236}">
                <a16:creationId xmlns:a16="http://schemas.microsoft.com/office/drawing/2014/main" id="{870420D6-7BDF-4E14-A5E7-975BF7830C88}"/>
              </a:ext>
            </a:extLst>
          </p:cNvPr>
          <p:cNvSpPr>
            <a:spLocks noGrp="1"/>
          </p:cNvSpPr>
          <p:nvPr>
            <p:ph idx="1"/>
          </p:nvPr>
        </p:nvSpPr>
        <p:spPr>
          <a:xfrm>
            <a:off x="8262851" y="1230403"/>
            <a:ext cx="3675863" cy="5049746"/>
          </a:xfrm>
        </p:spPr>
        <p:txBody>
          <a:bodyPr/>
          <a:lstStyle/>
          <a:p>
            <a:r>
              <a:rPr lang="en-US" dirty="0"/>
              <a:t>One (1) oz equivalent for pita bread is 28g</a:t>
            </a:r>
          </a:p>
        </p:txBody>
      </p:sp>
      <p:sp>
        <p:nvSpPr>
          <p:cNvPr id="4" name="Slide Number Placeholder 3">
            <a:extLst>
              <a:ext uri="{FF2B5EF4-FFF2-40B4-BE49-F238E27FC236}">
                <a16:creationId xmlns:a16="http://schemas.microsoft.com/office/drawing/2014/main" id="{802B4520-3A4F-4DE2-A74F-741F14E8000C}"/>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pic>
        <p:nvPicPr>
          <p:cNvPr id="10" name="Picture 9">
            <a:extLst>
              <a:ext uri="{FF2B5EF4-FFF2-40B4-BE49-F238E27FC236}">
                <a16:creationId xmlns:a16="http://schemas.microsoft.com/office/drawing/2014/main" id="{A8752507-98A3-4A0D-9272-ED68E5A45AE7}"/>
              </a:ext>
            </a:extLst>
          </p:cNvPr>
          <p:cNvPicPr>
            <a:picLocks noChangeAspect="1"/>
          </p:cNvPicPr>
          <p:nvPr/>
        </p:nvPicPr>
        <p:blipFill>
          <a:blip r:embed="rId2"/>
          <a:stretch>
            <a:fillRect/>
          </a:stretch>
        </p:blipFill>
        <p:spPr>
          <a:xfrm>
            <a:off x="567743" y="1140663"/>
            <a:ext cx="7458075" cy="5229225"/>
          </a:xfrm>
          <a:prstGeom prst="rect">
            <a:avLst/>
          </a:prstGeom>
        </p:spPr>
      </p:pic>
      <p:sp>
        <p:nvSpPr>
          <p:cNvPr id="5" name="Rectangle 4">
            <a:extLst>
              <a:ext uri="{FF2B5EF4-FFF2-40B4-BE49-F238E27FC236}">
                <a16:creationId xmlns:a16="http://schemas.microsoft.com/office/drawing/2014/main" id="{4A90C154-EC88-4CEE-9FC7-80DDE93233B8}"/>
              </a:ext>
            </a:extLst>
          </p:cNvPr>
          <p:cNvSpPr/>
          <p:nvPr/>
        </p:nvSpPr>
        <p:spPr>
          <a:xfrm>
            <a:off x="6334300" y="5586153"/>
            <a:ext cx="681643" cy="3158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56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DFC2-9081-487C-9720-8B1EBDC4A70F}"/>
              </a:ext>
            </a:extLst>
          </p:cNvPr>
          <p:cNvSpPr>
            <a:spLocks noGrp="1"/>
          </p:cNvSpPr>
          <p:nvPr>
            <p:ph type="title"/>
          </p:nvPr>
        </p:nvSpPr>
        <p:spPr/>
        <p:txBody>
          <a:bodyPr/>
          <a:lstStyle/>
          <a:p>
            <a:r>
              <a:rPr lang="en-US" dirty="0"/>
              <a:t>Step 3: Nutrition Facts Label</a:t>
            </a:r>
          </a:p>
        </p:txBody>
      </p:sp>
      <p:sp>
        <p:nvSpPr>
          <p:cNvPr id="3" name="Content Placeholder 2">
            <a:extLst>
              <a:ext uri="{FF2B5EF4-FFF2-40B4-BE49-F238E27FC236}">
                <a16:creationId xmlns:a16="http://schemas.microsoft.com/office/drawing/2014/main" id="{47EEE7B0-E159-48B2-A5A7-4A28A9C853EA}"/>
              </a:ext>
            </a:extLst>
          </p:cNvPr>
          <p:cNvSpPr>
            <a:spLocks noGrp="1"/>
          </p:cNvSpPr>
          <p:nvPr>
            <p:ph idx="1"/>
          </p:nvPr>
        </p:nvSpPr>
        <p:spPr>
          <a:xfrm>
            <a:off x="4239491" y="1230403"/>
            <a:ext cx="7699224" cy="5049746"/>
          </a:xfrm>
        </p:spPr>
        <p:txBody>
          <a:bodyPr/>
          <a:lstStyle/>
          <a:p>
            <a:r>
              <a:rPr lang="en-US" dirty="0"/>
              <a:t>Find the serving size</a:t>
            </a:r>
          </a:p>
          <a:p>
            <a:pPr lvl="1"/>
            <a:r>
              <a:rPr lang="en-US" dirty="0"/>
              <a:t>Weight of one serving, in grams</a:t>
            </a:r>
          </a:p>
          <a:p>
            <a:pPr lvl="1"/>
            <a:r>
              <a:rPr lang="en-US" b="1" dirty="0"/>
              <a:t>37grams</a:t>
            </a:r>
          </a:p>
          <a:p>
            <a:r>
              <a:rPr lang="en-US" dirty="0"/>
              <a:t>Find the number of items/pieces in one serving</a:t>
            </a:r>
          </a:p>
          <a:p>
            <a:pPr lvl="1"/>
            <a:r>
              <a:rPr lang="en-US" dirty="0"/>
              <a:t>Number of items in serving</a:t>
            </a:r>
          </a:p>
          <a:p>
            <a:pPr lvl="1"/>
            <a:r>
              <a:rPr lang="en-US" b="1" dirty="0"/>
              <a:t>1 pita per serving</a:t>
            </a:r>
          </a:p>
        </p:txBody>
      </p:sp>
      <p:sp>
        <p:nvSpPr>
          <p:cNvPr id="4" name="Slide Number Placeholder 3">
            <a:extLst>
              <a:ext uri="{FF2B5EF4-FFF2-40B4-BE49-F238E27FC236}">
                <a16:creationId xmlns:a16="http://schemas.microsoft.com/office/drawing/2014/main" id="{68BB7626-EBDB-4244-9CE7-1AADAF5E45F2}"/>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pic>
        <p:nvPicPr>
          <p:cNvPr id="5" name="Picture 4" descr="Table&#10;&#10;Description automatically generated">
            <a:extLst>
              <a:ext uri="{FF2B5EF4-FFF2-40B4-BE49-F238E27FC236}">
                <a16:creationId xmlns:a16="http://schemas.microsoft.com/office/drawing/2014/main" id="{7A19BC11-F92B-472B-9D80-1511165D7EAD}"/>
              </a:ext>
            </a:extLst>
          </p:cNvPr>
          <p:cNvPicPr>
            <a:picLocks noChangeAspect="1"/>
          </p:cNvPicPr>
          <p:nvPr/>
        </p:nvPicPr>
        <p:blipFill>
          <a:blip r:embed="rId2"/>
          <a:stretch>
            <a:fillRect/>
          </a:stretch>
        </p:blipFill>
        <p:spPr>
          <a:xfrm>
            <a:off x="761575" y="1064463"/>
            <a:ext cx="3114675" cy="5381625"/>
          </a:xfrm>
          <a:prstGeom prst="rect">
            <a:avLst/>
          </a:prstGeom>
        </p:spPr>
      </p:pic>
    </p:spTree>
    <p:extLst>
      <p:ext uri="{BB962C8B-B14F-4D97-AF65-F5344CB8AC3E}">
        <p14:creationId xmlns:p14="http://schemas.microsoft.com/office/powerpoint/2010/main" val="1746997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Calculate</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3959336" y="1157287"/>
            <a:ext cx="7794860" cy="5049746"/>
          </a:xfrm>
        </p:spPr>
        <p:txBody>
          <a:bodyPr/>
          <a:lstStyle/>
          <a:p>
            <a:r>
              <a:rPr lang="en-US" dirty="0"/>
              <a:t>Divide the weight (g) of one serving by the number of items/pieces in one serving</a:t>
            </a:r>
          </a:p>
          <a:p>
            <a:pPr lvl="1"/>
            <a:r>
              <a:rPr lang="en-US" dirty="0"/>
              <a:t>37g/1 pita per serving= 37g/serving</a:t>
            </a:r>
          </a:p>
          <a:p>
            <a:endParaRPr lang="en-US" dirty="0"/>
          </a:p>
          <a:p>
            <a:r>
              <a:rPr lang="en-US" dirty="0"/>
              <a:t>Divide the weight of the required oz eq by the weight per item</a:t>
            </a:r>
          </a:p>
          <a:p>
            <a:pPr lvl="1"/>
            <a:endParaRPr lang="en-US" b="1" dirty="0"/>
          </a:p>
          <a:p>
            <a:pPr lvl="1"/>
            <a:endParaRPr lang="en-US" b="1"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pic>
        <p:nvPicPr>
          <p:cNvPr id="8" name="Picture 7" descr="Table&#10;&#10;Description automatically generated">
            <a:extLst>
              <a:ext uri="{FF2B5EF4-FFF2-40B4-BE49-F238E27FC236}">
                <a16:creationId xmlns:a16="http://schemas.microsoft.com/office/drawing/2014/main" id="{F33B66F1-DC91-4394-AD83-BC0C4334FCB2}"/>
              </a:ext>
            </a:extLst>
          </p:cNvPr>
          <p:cNvPicPr>
            <a:picLocks noChangeAspect="1"/>
          </p:cNvPicPr>
          <p:nvPr/>
        </p:nvPicPr>
        <p:blipFill>
          <a:blip r:embed="rId2"/>
          <a:stretch>
            <a:fillRect/>
          </a:stretch>
        </p:blipFill>
        <p:spPr>
          <a:xfrm>
            <a:off x="567743" y="1157287"/>
            <a:ext cx="3114675" cy="5381625"/>
          </a:xfrm>
          <a:prstGeom prst="rect">
            <a:avLst/>
          </a:prstGeom>
        </p:spPr>
      </p:pic>
    </p:spTree>
    <p:extLst>
      <p:ext uri="{BB962C8B-B14F-4D97-AF65-F5344CB8AC3E}">
        <p14:creationId xmlns:p14="http://schemas.microsoft.com/office/powerpoint/2010/main" val="320504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Calculate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3959336" y="1157287"/>
                <a:ext cx="7794860" cy="5049746"/>
              </a:xfrm>
            </p:spPr>
            <p:txBody>
              <a:bodyPr/>
              <a:lstStyle/>
              <a:p>
                <a:r>
                  <a:rPr lang="en-US" dirty="0"/>
                  <a:t>Divide the weight (g) of one serving by the number of items/pieces in one serving</a:t>
                </a:r>
              </a:p>
              <a:p>
                <a:pPr lvl="1"/>
                <a:r>
                  <a:rPr lang="en-US" dirty="0"/>
                  <a:t>37g/1 pita per serving= 37g/serving</a:t>
                </a:r>
              </a:p>
              <a:p>
                <a:endParaRPr lang="en-US" dirty="0"/>
              </a:p>
              <a:p>
                <a:r>
                  <a:rPr lang="en-US" dirty="0"/>
                  <a:t>Divide the weight of the required oz eq by the weight per item</a:t>
                </a:r>
              </a:p>
              <a:p>
                <a:pPr lvl="1"/>
                <a14:m>
                  <m:oMath xmlns:m="http://schemas.openxmlformats.org/officeDocument/2006/math">
                    <m:f>
                      <m:fPr>
                        <m:ctrlPr>
                          <a:rPr lang="en-US" i="1" dirty="0" smtClean="0">
                            <a:latin typeface="Cambria Math" panose="02040503050406030204" pitchFamily="18" charset="0"/>
                          </a:rPr>
                        </m:ctrlPr>
                      </m:fPr>
                      <m:num>
                        <m:r>
                          <a:rPr lang="en-US" i="1" dirty="0">
                            <a:latin typeface="Cambria Math" panose="02040503050406030204" pitchFamily="18" charset="0"/>
                          </a:rPr>
                          <m:t>28</m:t>
                        </m:r>
                        <m:r>
                          <a:rPr lang="en-US" i="1" dirty="0">
                            <a:latin typeface="Cambria Math" panose="02040503050406030204" pitchFamily="18" charset="0"/>
                          </a:rPr>
                          <m:t>𝑔𝑟𝑎𝑚𝑠</m:t>
                        </m:r>
                      </m:num>
                      <m:den>
                        <m:r>
                          <a:rPr lang="en-US" i="1" dirty="0">
                            <a:latin typeface="Cambria Math" panose="02040503050406030204" pitchFamily="18" charset="0"/>
                          </a:rPr>
                          <m:t>37</m:t>
                        </m:r>
                        <m:r>
                          <a:rPr lang="en-US" i="1" dirty="0">
                            <a:latin typeface="Cambria Math" panose="02040503050406030204" pitchFamily="18" charset="0"/>
                          </a:rPr>
                          <m:t>𝑔𝑟𝑎𝑚𝑠</m:t>
                        </m:r>
                        <m:r>
                          <a:rPr lang="en-US" i="1" dirty="0">
                            <a:latin typeface="Cambria Math" panose="02040503050406030204" pitchFamily="18" charset="0"/>
                          </a:rPr>
                          <m:t>/</m:t>
                        </m:r>
                        <m:r>
                          <a:rPr lang="en-US" i="1" dirty="0">
                            <a:latin typeface="Cambria Math" panose="02040503050406030204" pitchFamily="18" charset="0"/>
                          </a:rPr>
                          <m:t>𝑠𝑒𝑟𝑣𝑖𝑛𝑔</m:t>
                        </m:r>
                      </m:den>
                    </m:f>
                  </m:oMath>
                </a14:m>
                <a:r>
                  <a:rPr lang="en-US" dirty="0"/>
                  <a:t>= </a:t>
                </a:r>
                <a:r>
                  <a:rPr lang="en-US" b="1" dirty="0"/>
                  <a:t>.757 servings</a:t>
                </a:r>
              </a:p>
              <a:p>
                <a:pPr lvl="1"/>
                <a:endParaRPr lang="en-US" b="1" dirty="0"/>
              </a:p>
              <a:p>
                <a:pPr lvl="1"/>
                <a:endParaRPr lang="en-US" b="1" dirty="0"/>
              </a:p>
              <a:p>
                <a:pPr lvl="1"/>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4687DD5D-6C82-4C4A-864F-079C70E4ED4E}"/>
                  </a:ext>
                </a:extLst>
              </p:cNvPr>
              <p:cNvSpPr>
                <a:spLocks noGrp="1" noRot="1" noChangeAspect="1" noMove="1" noResize="1" noEditPoints="1" noAdjustHandles="1" noChangeArrowheads="1" noChangeShapeType="1" noTextEdit="1"/>
              </p:cNvSpPr>
              <p:nvPr>
                <p:ph idx="1"/>
              </p:nvPr>
            </p:nvSpPr>
            <p:spPr>
              <a:xfrm>
                <a:off x="3959336" y="1157287"/>
                <a:ext cx="7794860" cy="5049746"/>
              </a:xfrm>
              <a:blipFill>
                <a:blip r:embed="rId2"/>
                <a:stretch>
                  <a:fillRect l="-1798" t="-15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pic>
        <p:nvPicPr>
          <p:cNvPr id="8" name="Picture 7" descr="Table&#10;&#10;Description automatically generated">
            <a:extLst>
              <a:ext uri="{FF2B5EF4-FFF2-40B4-BE49-F238E27FC236}">
                <a16:creationId xmlns:a16="http://schemas.microsoft.com/office/drawing/2014/main" id="{F33B66F1-DC91-4394-AD83-BC0C4334FCB2}"/>
              </a:ext>
            </a:extLst>
          </p:cNvPr>
          <p:cNvPicPr>
            <a:picLocks noChangeAspect="1"/>
          </p:cNvPicPr>
          <p:nvPr/>
        </p:nvPicPr>
        <p:blipFill>
          <a:blip r:embed="rId3"/>
          <a:stretch>
            <a:fillRect/>
          </a:stretch>
        </p:blipFill>
        <p:spPr>
          <a:xfrm>
            <a:off x="567743" y="1157287"/>
            <a:ext cx="3114675" cy="5381625"/>
          </a:xfrm>
          <a:prstGeom prst="rect">
            <a:avLst/>
          </a:prstGeom>
        </p:spPr>
      </p:pic>
    </p:spTree>
    <p:extLst>
      <p:ext uri="{BB962C8B-B14F-4D97-AF65-F5344CB8AC3E}">
        <p14:creationId xmlns:p14="http://schemas.microsoft.com/office/powerpoint/2010/main" val="63563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7117-E903-4A41-9E90-8D092706D6DE}"/>
              </a:ext>
            </a:extLst>
          </p:cNvPr>
          <p:cNvSpPr>
            <a:spLocks noGrp="1"/>
          </p:cNvSpPr>
          <p:nvPr>
            <p:ph type="title"/>
          </p:nvPr>
        </p:nvSpPr>
        <p:spPr/>
        <p:txBody>
          <a:bodyPr/>
          <a:lstStyle/>
          <a:p>
            <a:r>
              <a:rPr lang="en-US" dirty="0"/>
              <a:t>Step 5 (option): Rounding </a:t>
            </a:r>
          </a:p>
        </p:txBody>
      </p:sp>
      <p:sp>
        <p:nvSpPr>
          <p:cNvPr id="3" name="Content Placeholder 2">
            <a:extLst>
              <a:ext uri="{FF2B5EF4-FFF2-40B4-BE49-F238E27FC236}">
                <a16:creationId xmlns:a16="http://schemas.microsoft.com/office/drawing/2014/main" id="{43205D9D-A50A-44D9-9B05-18D4F8D3FC91}"/>
              </a:ext>
            </a:extLst>
          </p:cNvPr>
          <p:cNvSpPr>
            <a:spLocks noGrp="1"/>
          </p:cNvSpPr>
          <p:nvPr>
            <p:ph idx="1"/>
          </p:nvPr>
        </p:nvSpPr>
        <p:spPr/>
        <p:txBody>
          <a:bodyPr/>
          <a:lstStyle/>
          <a:p>
            <a:r>
              <a:rPr lang="en-US" dirty="0"/>
              <a:t>If the result of the final calculation is a fraction of an item, program can round up to the next whole number</a:t>
            </a:r>
          </a:p>
          <a:p>
            <a:pPr lvl="1"/>
            <a:r>
              <a:rPr lang="en-US" dirty="0"/>
              <a:t>This is the method outlined in the handout</a:t>
            </a:r>
          </a:p>
          <a:p>
            <a:pPr lvl="1"/>
            <a:r>
              <a:rPr lang="en-US" dirty="0"/>
              <a:t>For certain items, it may be possible to easily divide or portion an item into pieces, like ¼, ½, ¾</a:t>
            </a:r>
          </a:p>
          <a:p>
            <a:pPr lvl="1"/>
            <a:r>
              <a:rPr lang="en-US" dirty="0"/>
              <a:t>For items where it is challenging to divide up (i.e., a cracker, hard pretzels, taco shells, etc.) round up to the next whole item number</a:t>
            </a:r>
          </a:p>
          <a:p>
            <a:pPr lvl="1"/>
            <a:endParaRPr lang="en-US" dirty="0"/>
          </a:p>
          <a:p>
            <a:r>
              <a:rPr lang="en-US" dirty="0"/>
              <a:t>In this example, would need to offer at least ¾ of this pita, but can round up to 1 whole pita </a:t>
            </a:r>
          </a:p>
        </p:txBody>
      </p:sp>
      <p:sp>
        <p:nvSpPr>
          <p:cNvPr id="4" name="Slide Number Placeholder 3">
            <a:extLst>
              <a:ext uri="{FF2B5EF4-FFF2-40B4-BE49-F238E27FC236}">
                <a16:creationId xmlns:a16="http://schemas.microsoft.com/office/drawing/2014/main" id="{981CD7AB-AA85-4D5A-B2D9-D5327BE82172}"/>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spTree>
    <p:extLst>
      <p:ext uri="{BB962C8B-B14F-4D97-AF65-F5344CB8AC3E}">
        <p14:creationId xmlns:p14="http://schemas.microsoft.com/office/powerpoint/2010/main" val="3816078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F6F6-47DF-4285-AB9F-D28B1703B1E9}"/>
              </a:ext>
            </a:extLst>
          </p:cNvPr>
          <p:cNvSpPr>
            <a:spLocks noGrp="1"/>
          </p:cNvSpPr>
          <p:nvPr>
            <p:ph type="title"/>
          </p:nvPr>
        </p:nvSpPr>
        <p:spPr/>
        <p:txBody>
          <a:bodyPr/>
          <a:lstStyle/>
          <a:p>
            <a:r>
              <a:rPr lang="en-US" dirty="0"/>
              <a:t>Example 2: Bagels </a:t>
            </a:r>
          </a:p>
        </p:txBody>
      </p:sp>
      <p:sp>
        <p:nvSpPr>
          <p:cNvPr id="3" name="Content Placeholder 2">
            <a:extLst>
              <a:ext uri="{FF2B5EF4-FFF2-40B4-BE49-F238E27FC236}">
                <a16:creationId xmlns:a16="http://schemas.microsoft.com/office/drawing/2014/main" id="{8BFF7C74-292B-4C87-B437-1468034E7DD2}"/>
              </a:ext>
            </a:extLst>
          </p:cNvPr>
          <p:cNvSpPr>
            <a:spLocks noGrp="1"/>
          </p:cNvSpPr>
          <p:nvPr>
            <p:ph idx="1"/>
          </p:nvPr>
        </p:nvSpPr>
        <p:spPr>
          <a:xfrm>
            <a:off x="5137265" y="1230403"/>
            <a:ext cx="6801450" cy="5049746"/>
          </a:xfrm>
        </p:spPr>
        <p:txBody>
          <a:bodyPr/>
          <a:lstStyle/>
          <a:p>
            <a:r>
              <a:rPr lang="en-US" dirty="0"/>
              <a:t>FNP’s Adult Day Health center is serving a breakfast of mini bagels with fruit salad, yogurt, and coffee/tea.</a:t>
            </a:r>
          </a:p>
          <a:p>
            <a:r>
              <a:rPr lang="en-US" dirty="0"/>
              <a:t>How many mini bagels will they need to offer to meet the minimum amount in ounce equivalents?</a:t>
            </a:r>
          </a:p>
        </p:txBody>
      </p:sp>
      <p:sp>
        <p:nvSpPr>
          <p:cNvPr id="4" name="Slide Number Placeholder 3">
            <a:extLst>
              <a:ext uri="{FF2B5EF4-FFF2-40B4-BE49-F238E27FC236}">
                <a16:creationId xmlns:a16="http://schemas.microsoft.com/office/drawing/2014/main" id="{50D20864-D47A-4D54-B279-BDAD0DA51A99}"/>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pic>
        <p:nvPicPr>
          <p:cNvPr id="6" name="Picture 5">
            <a:extLst>
              <a:ext uri="{FF2B5EF4-FFF2-40B4-BE49-F238E27FC236}">
                <a16:creationId xmlns:a16="http://schemas.microsoft.com/office/drawing/2014/main" id="{0A560583-C520-414D-8AF8-7B2AA14DEE5C}"/>
              </a:ext>
            </a:extLst>
          </p:cNvPr>
          <p:cNvPicPr>
            <a:picLocks noChangeAspect="1"/>
          </p:cNvPicPr>
          <p:nvPr/>
        </p:nvPicPr>
        <p:blipFill>
          <a:blip r:embed="rId2"/>
          <a:stretch>
            <a:fillRect/>
          </a:stretch>
        </p:blipFill>
        <p:spPr>
          <a:xfrm>
            <a:off x="253285" y="1230403"/>
            <a:ext cx="4827694" cy="4827694"/>
          </a:xfrm>
          <a:prstGeom prst="rect">
            <a:avLst/>
          </a:prstGeom>
        </p:spPr>
      </p:pic>
    </p:spTree>
    <p:extLst>
      <p:ext uri="{BB962C8B-B14F-4D97-AF65-F5344CB8AC3E}">
        <p14:creationId xmlns:p14="http://schemas.microsoft.com/office/powerpoint/2010/main" val="3798006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What is the requirement?</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567743" y="1230402"/>
            <a:ext cx="11370972" cy="679905"/>
          </a:xfrm>
        </p:spPr>
        <p:txBody>
          <a:bodyPr/>
          <a:lstStyle/>
          <a:p>
            <a:r>
              <a:rPr lang="en-US" dirty="0"/>
              <a:t>How much does the center need to offer?</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graphicFrame>
        <p:nvGraphicFramePr>
          <p:cNvPr id="5" name="Table 5">
            <a:extLst>
              <a:ext uri="{FF2B5EF4-FFF2-40B4-BE49-F238E27FC236}">
                <a16:creationId xmlns:a16="http://schemas.microsoft.com/office/drawing/2014/main" id="{38AFE31D-252B-4FCD-9E83-18B6B842A427}"/>
              </a:ext>
            </a:extLst>
          </p:cNvPr>
          <p:cNvGraphicFramePr>
            <a:graphicFrameLocks noGrp="1"/>
          </p:cNvGraphicFramePr>
          <p:nvPr/>
        </p:nvGraphicFramePr>
        <p:xfrm>
          <a:off x="1352749" y="2133485"/>
          <a:ext cx="9800959" cy="4023360"/>
        </p:xfrm>
        <a:graphic>
          <a:graphicData uri="http://schemas.openxmlformats.org/drawingml/2006/table">
            <a:tbl>
              <a:tblPr firstRow="1" bandRow="1">
                <a:tableStyleId>{5C22544A-7EE6-4342-B048-85BDC9FD1C3A}</a:tableStyleId>
              </a:tblPr>
              <a:tblGrid>
                <a:gridCol w="1739670">
                  <a:extLst>
                    <a:ext uri="{9D8B030D-6E8A-4147-A177-3AD203B41FA5}">
                      <a16:colId xmlns:a16="http://schemas.microsoft.com/office/drawing/2014/main" val="2186420332"/>
                    </a:ext>
                  </a:extLst>
                </a:gridCol>
                <a:gridCol w="2842282">
                  <a:extLst>
                    <a:ext uri="{9D8B030D-6E8A-4147-A177-3AD203B41FA5}">
                      <a16:colId xmlns:a16="http://schemas.microsoft.com/office/drawing/2014/main" val="152751234"/>
                    </a:ext>
                  </a:extLst>
                </a:gridCol>
                <a:gridCol w="5219007">
                  <a:extLst>
                    <a:ext uri="{9D8B030D-6E8A-4147-A177-3AD203B41FA5}">
                      <a16:colId xmlns:a16="http://schemas.microsoft.com/office/drawing/2014/main" val="2846182812"/>
                    </a:ext>
                  </a:extLst>
                </a:gridCol>
              </a:tblGrid>
              <a:tr h="0">
                <a:tc>
                  <a:txBody>
                    <a:bodyPr/>
                    <a:lstStyle/>
                    <a:p>
                      <a:r>
                        <a:rPr lang="en-US" dirty="0"/>
                        <a:t>Age group</a:t>
                      </a:r>
                    </a:p>
                  </a:txBody>
                  <a:tcPr/>
                </a:tc>
                <a:tc>
                  <a:txBody>
                    <a:bodyPr/>
                    <a:lstStyle/>
                    <a:p>
                      <a:r>
                        <a:rPr lang="en-US" dirty="0"/>
                        <a:t>Meal</a:t>
                      </a:r>
                    </a:p>
                  </a:txBody>
                  <a:tcPr/>
                </a:tc>
                <a:tc>
                  <a:txBody>
                    <a:bodyPr/>
                    <a:lstStyle/>
                    <a:p>
                      <a:r>
                        <a:rPr lang="en-US" dirty="0"/>
                        <a:t>Minimum Amount of Grains Required</a:t>
                      </a:r>
                    </a:p>
                  </a:txBody>
                  <a:tcPr/>
                </a:tc>
                <a:extLst>
                  <a:ext uri="{0D108BD9-81ED-4DB2-BD59-A6C34878D82A}">
                    <a16:rowId xmlns:a16="http://schemas.microsoft.com/office/drawing/2014/main" val="1539090398"/>
                  </a:ext>
                </a:extLst>
              </a:tr>
              <a:tr h="370840">
                <a:tc>
                  <a:txBody>
                    <a:bodyPr/>
                    <a:lstStyle/>
                    <a:p>
                      <a:r>
                        <a:rPr lang="en-US" sz="2400" dirty="0"/>
                        <a:t>Ages 1-5</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 ½ ounce equivalent</a:t>
                      </a:r>
                    </a:p>
                  </a:txBody>
                  <a:tcPr/>
                </a:tc>
                <a:extLst>
                  <a:ext uri="{0D108BD9-81ED-4DB2-BD59-A6C34878D82A}">
                    <a16:rowId xmlns:a16="http://schemas.microsoft.com/office/drawing/2014/main" val="373466776"/>
                  </a:ext>
                </a:extLst>
              </a:tr>
              <a:tr h="370840">
                <a:tc>
                  <a:txBody>
                    <a:bodyPr/>
                    <a:lstStyle/>
                    <a:p>
                      <a:r>
                        <a:rPr lang="en-US" sz="2400" dirty="0"/>
                        <a:t>Ages 6-18</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652016267"/>
                  </a:ext>
                </a:extLst>
              </a:tr>
              <a:tr h="370840">
                <a:tc>
                  <a:txBody>
                    <a:bodyPr/>
                    <a:lstStyle/>
                    <a:p>
                      <a:r>
                        <a:rPr lang="en-US" sz="2400" dirty="0"/>
                        <a:t>Adults </a:t>
                      </a:r>
                    </a:p>
                  </a:txBody>
                  <a:tcPr/>
                </a:tc>
                <a:tc>
                  <a:txBody>
                    <a:bodyPr/>
                    <a:lstStyle/>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14756138"/>
                  </a:ext>
                </a:extLst>
              </a:tr>
              <a:tr h="370840">
                <a:tc>
                  <a:txBody>
                    <a:bodyPr/>
                    <a:lstStyle/>
                    <a:p>
                      <a:r>
                        <a:rPr lang="en-US" sz="2400" dirty="0"/>
                        <a:t>Adults</a:t>
                      </a:r>
                    </a:p>
                  </a:txBody>
                  <a:tcPr/>
                </a:tc>
                <a:tc>
                  <a:txBody>
                    <a:bodyPr/>
                    <a:lstStyle/>
                    <a:p>
                      <a:r>
                        <a:rPr lang="en-US" sz="2400" dirty="0"/>
                        <a:t>Breakfast</a:t>
                      </a:r>
                    </a:p>
                    <a:p>
                      <a:r>
                        <a:rPr lang="en-US" sz="2400" dirty="0"/>
                        <a:t>Lunch/Supper</a:t>
                      </a:r>
                    </a:p>
                  </a:txBody>
                  <a:tcPr/>
                </a:tc>
                <a:tc>
                  <a:txBody>
                    <a:bodyPr/>
                    <a:lstStyle/>
                    <a:p>
                      <a:r>
                        <a:rPr lang="en-US" sz="24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556188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What is the requirement?</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567743" y="1230402"/>
            <a:ext cx="11370972" cy="679905"/>
          </a:xfrm>
        </p:spPr>
        <p:txBody>
          <a:bodyPr/>
          <a:lstStyle/>
          <a:p>
            <a:r>
              <a:rPr lang="en-US" dirty="0"/>
              <a:t>How much does the center need to offer??</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graphicFrame>
        <p:nvGraphicFramePr>
          <p:cNvPr id="5" name="Table 5">
            <a:extLst>
              <a:ext uri="{FF2B5EF4-FFF2-40B4-BE49-F238E27FC236}">
                <a16:creationId xmlns:a16="http://schemas.microsoft.com/office/drawing/2014/main" id="{38AFE31D-252B-4FCD-9E83-18B6B842A427}"/>
              </a:ext>
            </a:extLst>
          </p:cNvPr>
          <p:cNvGraphicFramePr>
            <a:graphicFrameLocks noGrp="1"/>
          </p:cNvGraphicFramePr>
          <p:nvPr>
            <p:extLst>
              <p:ext uri="{D42A27DB-BD31-4B8C-83A1-F6EECF244321}">
                <p14:modId xmlns:p14="http://schemas.microsoft.com/office/powerpoint/2010/main" val="98028766"/>
              </p:ext>
            </p:extLst>
          </p:nvPr>
        </p:nvGraphicFramePr>
        <p:xfrm>
          <a:off x="1352749" y="2133485"/>
          <a:ext cx="9800959" cy="4023360"/>
        </p:xfrm>
        <a:graphic>
          <a:graphicData uri="http://schemas.openxmlformats.org/drawingml/2006/table">
            <a:tbl>
              <a:tblPr firstRow="1" bandRow="1">
                <a:tableStyleId>{5C22544A-7EE6-4342-B048-85BDC9FD1C3A}</a:tableStyleId>
              </a:tblPr>
              <a:tblGrid>
                <a:gridCol w="1739670">
                  <a:extLst>
                    <a:ext uri="{9D8B030D-6E8A-4147-A177-3AD203B41FA5}">
                      <a16:colId xmlns:a16="http://schemas.microsoft.com/office/drawing/2014/main" val="2186420332"/>
                    </a:ext>
                  </a:extLst>
                </a:gridCol>
                <a:gridCol w="2842282">
                  <a:extLst>
                    <a:ext uri="{9D8B030D-6E8A-4147-A177-3AD203B41FA5}">
                      <a16:colId xmlns:a16="http://schemas.microsoft.com/office/drawing/2014/main" val="152751234"/>
                    </a:ext>
                  </a:extLst>
                </a:gridCol>
                <a:gridCol w="5219007">
                  <a:extLst>
                    <a:ext uri="{9D8B030D-6E8A-4147-A177-3AD203B41FA5}">
                      <a16:colId xmlns:a16="http://schemas.microsoft.com/office/drawing/2014/main" val="2846182812"/>
                    </a:ext>
                  </a:extLst>
                </a:gridCol>
              </a:tblGrid>
              <a:tr h="0">
                <a:tc>
                  <a:txBody>
                    <a:bodyPr/>
                    <a:lstStyle/>
                    <a:p>
                      <a:r>
                        <a:rPr lang="en-US" dirty="0"/>
                        <a:t>Age group</a:t>
                      </a:r>
                    </a:p>
                  </a:txBody>
                  <a:tcPr/>
                </a:tc>
                <a:tc>
                  <a:txBody>
                    <a:bodyPr/>
                    <a:lstStyle/>
                    <a:p>
                      <a:r>
                        <a:rPr lang="en-US" dirty="0"/>
                        <a:t>Meal</a:t>
                      </a:r>
                    </a:p>
                  </a:txBody>
                  <a:tcPr/>
                </a:tc>
                <a:tc>
                  <a:txBody>
                    <a:bodyPr/>
                    <a:lstStyle/>
                    <a:p>
                      <a:r>
                        <a:rPr lang="en-US" dirty="0"/>
                        <a:t>Minimum Amount of Grains Required</a:t>
                      </a:r>
                    </a:p>
                  </a:txBody>
                  <a:tcPr/>
                </a:tc>
                <a:extLst>
                  <a:ext uri="{0D108BD9-81ED-4DB2-BD59-A6C34878D82A}">
                    <a16:rowId xmlns:a16="http://schemas.microsoft.com/office/drawing/2014/main" val="1539090398"/>
                  </a:ext>
                </a:extLst>
              </a:tr>
              <a:tr h="370840">
                <a:tc>
                  <a:txBody>
                    <a:bodyPr/>
                    <a:lstStyle/>
                    <a:p>
                      <a:r>
                        <a:rPr lang="en-US" sz="2400" dirty="0"/>
                        <a:t>Ages 1-5</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 ½ ounce equivalent</a:t>
                      </a:r>
                    </a:p>
                  </a:txBody>
                  <a:tcPr/>
                </a:tc>
                <a:extLst>
                  <a:ext uri="{0D108BD9-81ED-4DB2-BD59-A6C34878D82A}">
                    <a16:rowId xmlns:a16="http://schemas.microsoft.com/office/drawing/2014/main" val="373466776"/>
                  </a:ext>
                </a:extLst>
              </a:tr>
              <a:tr h="370840">
                <a:tc>
                  <a:txBody>
                    <a:bodyPr/>
                    <a:lstStyle/>
                    <a:p>
                      <a:r>
                        <a:rPr lang="en-US" sz="2400" dirty="0"/>
                        <a:t>Ages 6-18</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652016267"/>
                  </a:ext>
                </a:extLst>
              </a:tr>
              <a:tr h="370840">
                <a:tc>
                  <a:txBody>
                    <a:bodyPr/>
                    <a:lstStyle/>
                    <a:p>
                      <a:r>
                        <a:rPr lang="en-US" sz="2400" dirty="0"/>
                        <a:t>Adults </a:t>
                      </a:r>
                    </a:p>
                  </a:txBody>
                  <a:tcPr/>
                </a:tc>
                <a:tc>
                  <a:txBody>
                    <a:bodyPr/>
                    <a:lstStyle/>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14756138"/>
                  </a:ext>
                </a:extLst>
              </a:tr>
              <a:tr h="370840">
                <a:tc>
                  <a:txBody>
                    <a:bodyPr/>
                    <a:lstStyle/>
                    <a:p>
                      <a:r>
                        <a:rPr lang="en-US" sz="2400" dirty="0">
                          <a:highlight>
                            <a:srgbClr val="FFFF00"/>
                          </a:highlight>
                        </a:rPr>
                        <a:t>Adults</a:t>
                      </a:r>
                    </a:p>
                  </a:txBody>
                  <a:tcPr/>
                </a:tc>
                <a:tc>
                  <a:txBody>
                    <a:bodyPr/>
                    <a:lstStyle/>
                    <a:p>
                      <a:r>
                        <a:rPr lang="en-US" sz="2400" dirty="0">
                          <a:highlight>
                            <a:srgbClr val="FFFF00"/>
                          </a:highlight>
                        </a:rPr>
                        <a:t>Breakfast</a:t>
                      </a:r>
                    </a:p>
                    <a:p>
                      <a:r>
                        <a:rPr lang="en-US" sz="2400" dirty="0">
                          <a:highlight>
                            <a:srgbClr val="FFFF00"/>
                          </a:highlight>
                        </a:rPr>
                        <a:t>Lunch/Supper</a:t>
                      </a:r>
                    </a:p>
                  </a:txBody>
                  <a:tcPr/>
                </a:tc>
                <a:tc>
                  <a:txBody>
                    <a:bodyPr/>
                    <a:lstStyle/>
                    <a:p>
                      <a:r>
                        <a:rPr lang="en-US" sz="2400" dirty="0">
                          <a:highlight>
                            <a:srgbClr val="FFFF00"/>
                          </a:highlight>
                        </a:rPr>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300752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354329"/>
            <a:ext cx="7508875" cy="482600"/>
          </a:xfrm>
          <a:prstGeom prst="rect">
            <a:avLst/>
          </a:prstGeom>
        </p:spPr>
        <p:txBody>
          <a:bodyPr vert="horz" wrap="square" lIns="0" tIns="12700" rIns="0" bIns="0" rtlCol="0">
            <a:spAutoFit/>
          </a:bodyPr>
          <a:lstStyle/>
          <a:p>
            <a:pPr marL="12700">
              <a:lnSpc>
                <a:spcPct val="100000"/>
              </a:lnSpc>
              <a:spcBef>
                <a:spcPts val="100"/>
              </a:spcBef>
            </a:pPr>
            <a:r>
              <a:rPr sz="3000" b="1" spc="-10" dirty="0">
                <a:latin typeface="Segoe UI Semibold"/>
                <a:cs typeface="Segoe UI Semibold"/>
              </a:rPr>
              <a:t>Current </a:t>
            </a:r>
            <a:r>
              <a:rPr sz="3000" b="1" spc="-15" dirty="0">
                <a:latin typeface="Segoe UI Semibold"/>
                <a:cs typeface="Segoe UI Semibold"/>
              </a:rPr>
              <a:t>USDA </a:t>
            </a:r>
            <a:r>
              <a:rPr sz="3000" b="1" spc="-5" dirty="0">
                <a:latin typeface="Segoe UI Semibold"/>
                <a:cs typeface="Segoe UI Semibold"/>
              </a:rPr>
              <a:t>nondiscrimination</a:t>
            </a:r>
            <a:r>
              <a:rPr sz="3000" b="1" spc="20" dirty="0">
                <a:latin typeface="Segoe UI Semibold"/>
                <a:cs typeface="Segoe UI Semibold"/>
              </a:rPr>
              <a:t> </a:t>
            </a:r>
            <a:r>
              <a:rPr sz="3000" b="1" spc="-10" dirty="0">
                <a:latin typeface="Segoe UI Semibold"/>
                <a:cs typeface="Segoe UI Semibold"/>
              </a:rPr>
              <a:t>statement</a:t>
            </a:r>
            <a:endParaRPr sz="3000">
              <a:latin typeface="Segoe UI Semibold"/>
              <a:cs typeface="Segoe UI Semibold"/>
            </a:endParaRPr>
          </a:p>
        </p:txBody>
      </p:sp>
      <p:sp>
        <p:nvSpPr>
          <p:cNvPr id="4" name="object 4"/>
          <p:cNvSpPr txBox="1"/>
          <p:nvPr/>
        </p:nvSpPr>
        <p:spPr>
          <a:xfrm>
            <a:off x="11141709" y="6419302"/>
            <a:ext cx="15875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1F3A6A"/>
                </a:solidFill>
                <a:latin typeface="Segoe UI"/>
                <a:cs typeface="Segoe UI"/>
              </a:rPr>
              <a:t>3</a:t>
            </a:fld>
            <a:endParaRPr sz="1200">
              <a:latin typeface="Segoe UI"/>
              <a:cs typeface="Segoe UI"/>
            </a:endParaRPr>
          </a:p>
        </p:txBody>
      </p:sp>
      <p:sp>
        <p:nvSpPr>
          <p:cNvPr id="3" name="object 3"/>
          <p:cNvSpPr txBox="1"/>
          <p:nvPr/>
        </p:nvSpPr>
        <p:spPr>
          <a:xfrm>
            <a:off x="335381" y="1117472"/>
            <a:ext cx="11516360" cy="5030223"/>
          </a:xfrm>
          <a:prstGeom prst="rect">
            <a:avLst/>
          </a:prstGeom>
        </p:spPr>
        <p:txBody>
          <a:bodyPr vert="horz" wrap="square" lIns="0" tIns="13335" rIns="0" bIns="0" rtlCol="0">
            <a:spAutoFit/>
          </a:bodyPr>
          <a:lstStyle/>
          <a:p>
            <a:pPr marL="0" marR="0">
              <a:spcBef>
                <a:spcPts val="0"/>
              </a:spcBef>
              <a:spcAft>
                <a:spcPts val="0"/>
              </a:spcAft>
            </a:pPr>
            <a:r>
              <a:rPr lang="en-US" sz="1400" dirty="0">
                <a:effectLst/>
                <a:ea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To file a program complaint of discrimination, complete the </a:t>
            </a:r>
            <a:r>
              <a:rPr lang="en-US" sz="1400" u="sng" dirty="0">
                <a:solidFill>
                  <a:srgbClr val="0000FF"/>
                </a:solidFill>
                <a:effectLst/>
                <a:ea typeface="Times New Roman" panose="02020603050405020304" pitchFamily="18" charset="0"/>
                <a:hlinkClick r:id="rId2"/>
              </a:rPr>
              <a:t>USDA Program Discrimination Complaint Form</a:t>
            </a:r>
            <a:r>
              <a:rPr lang="en-US" sz="1400" dirty="0">
                <a:effectLst/>
                <a:ea typeface="Times New Roman" panose="02020603050405020304" pitchFamily="18" charset="0"/>
              </a:rPr>
              <a:t>, (AD-3027) found online at: </a:t>
            </a:r>
            <a:r>
              <a:rPr lang="en-US" sz="1400" u="sng" dirty="0">
                <a:solidFill>
                  <a:srgbClr val="0000FF"/>
                </a:solidFill>
                <a:effectLst/>
                <a:ea typeface="Times New Roman" panose="02020603050405020304" pitchFamily="18" charset="0"/>
                <a:hlinkClick r:id="rId3"/>
              </a:rPr>
              <a:t>How to File a Complaint</a:t>
            </a:r>
            <a:r>
              <a:rPr lang="en-US" sz="1400" dirty="0">
                <a:effectLst/>
                <a:ea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(1)     mail: U.S. Department of Agriculture </a:t>
            </a:r>
          </a:p>
          <a:p>
            <a:pPr marL="0" marR="0">
              <a:spcBef>
                <a:spcPts val="0"/>
              </a:spcBef>
              <a:spcAft>
                <a:spcPts val="0"/>
              </a:spcAft>
            </a:pPr>
            <a:r>
              <a:rPr lang="en-US" sz="1400" dirty="0">
                <a:effectLst/>
                <a:ea typeface="Times New Roman" panose="02020603050405020304" pitchFamily="18" charset="0"/>
              </a:rPr>
              <a:t>          Office of the Assistant Secretary for Civil Rights </a:t>
            </a:r>
          </a:p>
          <a:p>
            <a:pPr marL="0" marR="0">
              <a:spcBef>
                <a:spcPts val="0"/>
              </a:spcBef>
              <a:spcAft>
                <a:spcPts val="0"/>
              </a:spcAft>
            </a:pPr>
            <a:r>
              <a:rPr lang="en-US" sz="1400" dirty="0">
                <a:effectLst/>
                <a:ea typeface="Times New Roman" panose="02020603050405020304" pitchFamily="18" charset="0"/>
              </a:rPr>
              <a:t>          1400 Independence Avenue, SW </a:t>
            </a:r>
          </a:p>
          <a:p>
            <a:pPr marL="0" marR="0">
              <a:spcBef>
                <a:spcPts val="0"/>
              </a:spcBef>
              <a:spcAft>
                <a:spcPts val="0"/>
              </a:spcAft>
            </a:pPr>
            <a:r>
              <a:rPr lang="en-US" sz="1400" dirty="0">
                <a:effectLst/>
                <a:ea typeface="Times New Roman" panose="02020603050405020304" pitchFamily="18" charset="0"/>
              </a:rPr>
              <a:t>          Washington, D.C. 20250-9410;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(2)      fax: (202) 690-7442; or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(3)      email: </a:t>
            </a:r>
            <a:r>
              <a:rPr lang="en-US" sz="1400" u="sng" dirty="0">
                <a:solidFill>
                  <a:srgbClr val="0000FF"/>
                </a:solidFill>
                <a:effectLst/>
                <a:ea typeface="Times New Roman" panose="02020603050405020304" pitchFamily="18" charset="0"/>
                <a:hlinkClick r:id="rId4"/>
              </a:rPr>
              <a:t>program.intake@usda.gov</a:t>
            </a:r>
            <a:r>
              <a:rPr lang="en-US" sz="1400" dirty="0">
                <a:effectLst/>
                <a:ea typeface="Times New Roman" panose="02020603050405020304" pitchFamily="18" charset="0"/>
              </a:rPr>
              <a:t>.</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This institution is an equal opportunity provider</a:t>
            </a:r>
            <a:r>
              <a:rPr lang="en-US" sz="1800" dirty="0">
                <a:effectLst/>
                <a:ea typeface="Times New Roman" panose="02020603050405020304"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789A-8B8A-4A4B-905D-66145F276672}"/>
              </a:ext>
            </a:extLst>
          </p:cNvPr>
          <p:cNvSpPr>
            <a:spLocks noGrp="1"/>
          </p:cNvSpPr>
          <p:nvPr>
            <p:ph type="title"/>
          </p:nvPr>
        </p:nvSpPr>
        <p:spPr/>
        <p:txBody>
          <a:bodyPr/>
          <a:lstStyle/>
          <a:p>
            <a:r>
              <a:rPr lang="en-US" dirty="0"/>
              <a:t>Step 2: Find the item on the chart</a:t>
            </a:r>
          </a:p>
        </p:txBody>
      </p:sp>
      <p:sp>
        <p:nvSpPr>
          <p:cNvPr id="4" name="Slide Number Placeholder 3">
            <a:extLst>
              <a:ext uri="{FF2B5EF4-FFF2-40B4-BE49-F238E27FC236}">
                <a16:creationId xmlns:a16="http://schemas.microsoft.com/office/drawing/2014/main" id="{802B4520-3A4F-4DE2-A74F-741F14E8000C}"/>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pic>
        <p:nvPicPr>
          <p:cNvPr id="5" name="Picture 4">
            <a:extLst>
              <a:ext uri="{FF2B5EF4-FFF2-40B4-BE49-F238E27FC236}">
                <a16:creationId xmlns:a16="http://schemas.microsoft.com/office/drawing/2014/main" id="{A672A09A-F363-49A8-970F-6659638F20CE}"/>
              </a:ext>
            </a:extLst>
          </p:cNvPr>
          <p:cNvPicPr>
            <a:picLocks noChangeAspect="1"/>
          </p:cNvPicPr>
          <p:nvPr/>
        </p:nvPicPr>
        <p:blipFill>
          <a:blip r:embed="rId2"/>
          <a:stretch>
            <a:fillRect/>
          </a:stretch>
        </p:blipFill>
        <p:spPr>
          <a:xfrm>
            <a:off x="677465" y="1396191"/>
            <a:ext cx="10837070" cy="4065618"/>
          </a:xfrm>
          <a:prstGeom prst="rect">
            <a:avLst/>
          </a:prstGeom>
        </p:spPr>
      </p:pic>
    </p:spTree>
    <p:extLst>
      <p:ext uri="{BB962C8B-B14F-4D97-AF65-F5344CB8AC3E}">
        <p14:creationId xmlns:p14="http://schemas.microsoft.com/office/powerpoint/2010/main" val="3657018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789A-8B8A-4A4B-905D-66145F276672}"/>
              </a:ext>
            </a:extLst>
          </p:cNvPr>
          <p:cNvSpPr>
            <a:spLocks noGrp="1"/>
          </p:cNvSpPr>
          <p:nvPr>
            <p:ph type="title"/>
          </p:nvPr>
        </p:nvSpPr>
        <p:spPr/>
        <p:txBody>
          <a:bodyPr/>
          <a:lstStyle/>
          <a:p>
            <a:r>
              <a:rPr lang="en-US" dirty="0"/>
              <a:t>Step 2: Find the item on the chart</a:t>
            </a:r>
          </a:p>
        </p:txBody>
      </p:sp>
      <p:sp>
        <p:nvSpPr>
          <p:cNvPr id="3" name="Content Placeholder 2">
            <a:extLst>
              <a:ext uri="{FF2B5EF4-FFF2-40B4-BE49-F238E27FC236}">
                <a16:creationId xmlns:a16="http://schemas.microsoft.com/office/drawing/2014/main" id="{870420D6-7BDF-4E14-A5E7-975BF7830C88}"/>
              </a:ext>
            </a:extLst>
          </p:cNvPr>
          <p:cNvSpPr>
            <a:spLocks noGrp="1"/>
          </p:cNvSpPr>
          <p:nvPr>
            <p:ph idx="1"/>
          </p:nvPr>
        </p:nvSpPr>
        <p:spPr>
          <a:xfrm>
            <a:off x="881149" y="5203767"/>
            <a:ext cx="11057565" cy="1076381"/>
          </a:xfrm>
        </p:spPr>
        <p:txBody>
          <a:bodyPr/>
          <a:lstStyle/>
          <a:p>
            <a:r>
              <a:rPr lang="en-US" dirty="0"/>
              <a:t>Two (2) oz equivalents for bagels are 56g</a:t>
            </a:r>
          </a:p>
        </p:txBody>
      </p:sp>
      <p:sp>
        <p:nvSpPr>
          <p:cNvPr id="4" name="Slide Number Placeholder 3">
            <a:extLst>
              <a:ext uri="{FF2B5EF4-FFF2-40B4-BE49-F238E27FC236}">
                <a16:creationId xmlns:a16="http://schemas.microsoft.com/office/drawing/2014/main" id="{802B4520-3A4F-4DE2-A74F-741F14E8000C}"/>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pic>
        <p:nvPicPr>
          <p:cNvPr id="7" name="Picture 6">
            <a:extLst>
              <a:ext uri="{FF2B5EF4-FFF2-40B4-BE49-F238E27FC236}">
                <a16:creationId xmlns:a16="http://schemas.microsoft.com/office/drawing/2014/main" id="{245F9261-A934-4899-8F6D-5E66286333C7}"/>
              </a:ext>
            </a:extLst>
          </p:cNvPr>
          <p:cNvPicPr>
            <a:picLocks noChangeAspect="1"/>
          </p:cNvPicPr>
          <p:nvPr/>
        </p:nvPicPr>
        <p:blipFill>
          <a:blip r:embed="rId2"/>
          <a:stretch>
            <a:fillRect/>
          </a:stretch>
        </p:blipFill>
        <p:spPr>
          <a:xfrm>
            <a:off x="567743" y="1348738"/>
            <a:ext cx="8875515" cy="3329724"/>
          </a:xfrm>
          <a:prstGeom prst="rect">
            <a:avLst/>
          </a:prstGeom>
        </p:spPr>
      </p:pic>
      <p:sp>
        <p:nvSpPr>
          <p:cNvPr id="5" name="Rectangle 4">
            <a:extLst>
              <a:ext uri="{FF2B5EF4-FFF2-40B4-BE49-F238E27FC236}">
                <a16:creationId xmlns:a16="http://schemas.microsoft.com/office/drawing/2014/main" id="{4A90C154-EC88-4CEE-9FC7-80DDE93233B8}"/>
              </a:ext>
            </a:extLst>
          </p:cNvPr>
          <p:cNvSpPr/>
          <p:nvPr/>
        </p:nvSpPr>
        <p:spPr>
          <a:xfrm>
            <a:off x="8395856" y="3707476"/>
            <a:ext cx="681643" cy="399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762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DFC2-9081-487C-9720-8B1EBDC4A70F}"/>
              </a:ext>
            </a:extLst>
          </p:cNvPr>
          <p:cNvSpPr>
            <a:spLocks noGrp="1"/>
          </p:cNvSpPr>
          <p:nvPr>
            <p:ph type="title"/>
          </p:nvPr>
        </p:nvSpPr>
        <p:spPr/>
        <p:txBody>
          <a:bodyPr/>
          <a:lstStyle/>
          <a:p>
            <a:r>
              <a:rPr lang="en-US" dirty="0"/>
              <a:t>Step 3: Nutrition Facts Label</a:t>
            </a:r>
          </a:p>
        </p:txBody>
      </p:sp>
      <p:sp>
        <p:nvSpPr>
          <p:cNvPr id="3" name="Content Placeholder 2">
            <a:extLst>
              <a:ext uri="{FF2B5EF4-FFF2-40B4-BE49-F238E27FC236}">
                <a16:creationId xmlns:a16="http://schemas.microsoft.com/office/drawing/2014/main" id="{47EEE7B0-E159-48B2-A5A7-4A28A9C853EA}"/>
              </a:ext>
            </a:extLst>
          </p:cNvPr>
          <p:cNvSpPr>
            <a:spLocks noGrp="1"/>
          </p:cNvSpPr>
          <p:nvPr>
            <p:ph idx="1"/>
          </p:nvPr>
        </p:nvSpPr>
        <p:spPr>
          <a:xfrm>
            <a:off x="567743" y="1230403"/>
            <a:ext cx="7699224" cy="5049746"/>
          </a:xfrm>
        </p:spPr>
        <p:txBody>
          <a:bodyPr/>
          <a:lstStyle/>
          <a:p>
            <a:r>
              <a:rPr lang="en-US" dirty="0"/>
              <a:t>Find the serving size</a:t>
            </a:r>
          </a:p>
          <a:p>
            <a:pPr lvl="1"/>
            <a:r>
              <a:rPr lang="en-US" dirty="0"/>
              <a:t>Weight of one serving, in grams</a:t>
            </a:r>
          </a:p>
          <a:p>
            <a:pPr lvl="1"/>
            <a:r>
              <a:rPr lang="en-US" b="1" dirty="0"/>
              <a:t>86 grams</a:t>
            </a:r>
          </a:p>
          <a:p>
            <a:r>
              <a:rPr lang="en-US" dirty="0"/>
              <a:t>Find the number of items/pieces in one serving</a:t>
            </a:r>
          </a:p>
          <a:p>
            <a:pPr lvl="1"/>
            <a:r>
              <a:rPr lang="en-US" dirty="0"/>
              <a:t>Number of items in serving</a:t>
            </a:r>
          </a:p>
          <a:p>
            <a:pPr lvl="1"/>
            <a:r>
              <a:rPr lang="en-US" b="1" dirty="0"/>
              <a:t>2 bagels per one serving</a:t>
            </a:r>
          </a:p>
        </p:txBody>
      </p:sp>
      <p:sp>
        <p:nvSpPr>
          <p:cNvPr id="4" name="Slide Number Placeholder 3">
            <a:extLst>
              <a:ext uri="{FF2B5EF4-FFF2-40B4-BE49-F238E27FC236}">
                <a16:creationId xmlns:a16="http://schemas.microsoft.com/office/drawing/2014/main" id="{68BB7626-EBDB-4244-9CE7-1AADAF5E45F2}"/>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pic>
        <p:nvPicPr>
          <p:cNvPr id="6" name="Picture 5">
            <a:extLst>
              <a:ext uri="{FF2B5EF4-FFF2-40B4-BE49-F238E27FC236}">
                <a16:creationId xmlns:a16="http://schemas.microsoft.com/office/drawing/2014/main" id="{2E6CC867-4958-4769-BD5C-2336454B15FD}"/>
              </a:ext>
            </a:extLst>
          </p:cNvPr>
          <p:cNvPicPr>
            <a:picLocks noChangeAspect="1"/>
          </p:cNvPicPr>
          <p:nvPr/>
        </p:nvPicPr>
        <p:blipFill rotWithShape="1">
          <a:blip r:embed="rId2"/>
          <a:srcRect l="27564" r="27659"/>
          <a:stretch/>
        </p:blipFill>
        <p:spPr>
          <a:xfrm>
            <a:off x="8266967" y="923349"/>
            <a:ext cx="2610196" cy="5829300"/>
          </a:xfrm>
          <a:prstGeom prst="rect">
            <a:avLst/>
          </a:prstGeom>
        </p:spPr>
      </p:pic>
    </p:spTree>
    <p:extLst>
      <p:ext uri="{BB962C8B-B14F-4D97-AF65-F5344CB8AC3E}">
        <p14:creationId xmlns:p14="http://schemas.microsoft.com/office/powerpoint/2010/main" val="114491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Calculate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3291840" y="1157287"/>
                <a:ext cx="8462356" cy="5411788"/>
              </a:xfrm>
            </p:spPr>
            <p:txBody>
              <a:bodyPr/>
              <a:lstStyle/>
              <a:p>
                <a:r>
                  <a:rPr lang="en-US" dirty="0"/>
                  <a:t>Divide the weight (g) of one serving by the number of items/pieces in one serving</a:t>
                </a:r>
              </a:p>
              <a:p>
                <a:pPr lvl="1"/>
                <a14:m>
                  <m:oMath xmlns:m="http://schemas.openxmlformats.org/officeDocument/2006/math">
                    <m:f>
                      <m:fPr>
                        <m:ctrlPr>
                          <a:rPr lang="en-US" i="1" smtClean="0">
                            <a:latin typeface="Cambria Math" panose="02040503050406030204" pitchFamily="18" charset="0"/>
                          </a:rPr>
                        </m:ctrlPr>
                      </m:fPr>
                      <m:num>
                        <m:r>
                          <m:rPr>
                            <m:nor/>
                          </m:rPr>
                          <a:rPr lang="en-US" dirty="0"/>
                          <m:t>86</m:t>
                        </m:r>
                        <m:r>
                          <m:rPr>
                            <m:nor/>
                          </m:rPr>
                          <a:rPr lang="en-US" dirty="0"/>
                          <m:t>grams</m:t>
                        </m:r>
                      </m:num>
                      <m:den>
                        <m:r>
                          <m:rPr>
                            <m:nor/>
                          </m:rPr>
                          <a:rPr lang="en-US" dirty="0"/>
                          <m:t>2 </m:t>
                        </m:r>
                        <m:r>
                          <m:rPr>
                            <m:nor/>
                          </m:rPr>
                          <a:rPr lang="en-US" dirty="0"/>
                          <m:t>bagels</m:t>
                        </m:r>
                        <m:r>
                          <m:rPr>
                            <m:nor/>
                          </m:rPr>
                          <a:rPr lang="en-US" dirty="0"/>
                          <m:t> </m:t>
                        </m:r>
                        <m:r>
                          <m:rPr>
                            <m:nor/>
                          </m:rPr>
                          <a:rPr lang="en-US" dirty="0"/>
                          <m:t>per</m:t>
                        </m:r>
                        <m:r>
                          <m:rPr>
                            <m:nor/>
                          </m:rPr>
                          <a:rPr lang="en-US" dirty="0"/>
                          <m:t> </m:t>
                        </m:r>
                        <m:r>
                          <m:rPr>
                            <m:nor/>
                          </m:rPr>
                          <a:rPr lang="en-US" dirty="0"/>
                          <m:t>serving</m:t>
                        </m:r>
                      </m:den>
                    </m:f>
                  </m:oMath>
                </a14:m>
                <a:r>
                  <a:rPr lang="en-US" dirty="0"/>
                  <a:t>= 43grams/bagel</a:t>
                </a:r>
              </a:p>
              <a:p>
                <a:r>
                  <a:rPr lang="en-US" dirty="0"/>
                  <a:t>Divide the weight of the required oz eq by the weight per item</a:t>
                </a:r>
              </a:p>
              <a:p>
                <a14:m>
                  <m:oMath xmlns:m="http://schemas.openxmlformats.org/officeDocument/2006/math">
                    <m:f>
                      <m:fPr>
                        <m:ctrlPr>
                          <a:rPr lang="en-US" i="1" smtClean="0">
                            <a:latin typeface="Cambria Math" panose="02040503050406030204" pitchFamily="18" charset="0"/>
                          </a:rPr>
                        </m:ctrlPr>
                      </m:fPr>
                      <m:num>
                        <m:r>
                          <m:rPr>
                            <m:nor/>
                          </m:rPr>
                          <a:rPr lang="en-US" dirty="0"/>
                          <m:t>56</m:t>
                        </m:r>
                        <m:r>
                          <m:rPr>
                            <m:nor/>
                          </m:rPr>
                          <a:rPr lang="en-US" dirty="0"/>
                          <m:t>grams</m:t>
                        </m:r>
                      </m:num>
                      <m:den>
                        <m:r>
                          <m:rPr>
                            <m:nor/>
                          </m:rPr>
                          <a:rPr lang="en-US" dirty="0"/>
                          <m:t>43</m:t>
                        </m:r>
                        <m:r>
                          <m:rPr>
                            <m:nor/>
                          </m:rPr>
                          <a:rPr lang="en-US" dirty="0"/>
                          <m:t>grams</m:t>
                        </m:r>
                        <m:r>
                          <m:rPr>
                            <m:nor/>
                          </m:rPr>
                          <a:rPr lang="en-US" dirty="0"/>
                          <m:t>/</m:t>
                        </m:r>
                        <m:r>
                          <m:rPr>
                            <m:nor/>
                          </m:rPr>
                          <a:rPr lang="en-US" b="0" i="0" dirty="0" smtClean="0"/>
                          <m:t>bagel</m:t>
                        </m:r>
                      </m:den>
                    </m:f>
                  </m:oMath>
                </a14:m>
                <a:r>
                  <a:rPr lang="en-US" dirty="0"/>
                  <a:t>= </a:t>
                </a:r>
                <a:r>
                  <a:rPr lang="en-US" b="1" dirty="0"/>
                  <a:t>1.3 bagels</a:t>
                </a:r>
              </a:p>
              <a:p>
                <a:endParaRPr lang="en-US" b="1" dirty="0"/>
              </a:p>
              <a:p>
                <a:r>
                  <a:rPr lang="en-US" b="1" dirty="0"/>
                  <a:t>How many bagels should be served?</a:t>
                </a:r>
              </a:p>
              <a:p>
                <a:pPr lvl="1"/>
                <a:endParaRPr lang="en-US" b="1" dirty="0"/>
              </a:p>
              <a:p>
                <a:pPr lvl="1"/>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4687DD5D-6C82-4C4A-864F-079C70E4ED4E}"/>
                  </a:ext>
                </a:extLst>
              </p:cNvPr>
              <p:cNvSpPr>
                <a:spLocks noGrp="1" noRot="1" noChangeAspect="1" noMove="1" noResize="1" noEditPoints="1" noAdjustHandles="1" noChangeArrowheads="1" noChangeShapeType="1" noTextEdit="1"/>
              </p:cNvSpPr>
              <p:nvPr>
                <p:ph idx="1"/>
              </p:nvPr>
            </p:nvSpPr>
            <p:spPr>
              <a:xfrm>
                <a:off x="3291840" y="1157287"/>
                <a:ext cx="8462356" cy="5411788"/>
              </a:xfrm>
              <a:blipFill>
                <a:blip r:embed="rId2"/>
                <a:stretch>
                  <a:fillRect l="-1657" t="-1464" b="-19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pic>
        <p:nvPicPr>
          <p:cNvPr id="6" name="Picture 5">
            <a:extLst>
              <a:ext uri="{FF2B5EF4-FFF2-40B4-BE49-F238E27FC236}">
                <a16:creationId xmlns:a16="http://schemas.microsoft.com/office/drawing/2014/main" id="{74CF7B8D-BC1F-4002-A81F-FDE970ED8A6B}"/>
              </a:ext>
            </a:extLst>
          </p:cNvPr>
          <p:cNvPicPr>
            <a:picLocks noChangeAspect="1"/>
          </p:cNvPicPr>
          <p:nvPr/>
        </p:nvPicPr>
        <p:blipFill rotWithShape="1">
          <a:blip r:embed="rId3"/>
          <a:srcRect l="27564" r="27659"/>
          <a:stretch/>
        </p:blipFill>
        <p:spPr>
          <a:xfrm>
            <a:off x="567743" y="1099733"/>
            <a:ext cx="2517257" cy="5621742"/>
          </a:xfrm>
          <a:prstGeom prst="rect">
            <a:avLst/>
          </a:prstGeom>
        </p:spPr>
      </p:pic>
    </p:spTree>
    <p:extLst>
      <p:ext uri="{BB962C8B-B14F-4D97-AF65-F5344CB8AC3E}">
        <p14:creationId xmlns:p14="http://schemas.microsoft.com/office/powerpoint/2010/main" val="2297744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7117-E903-4A41-9E90-8D092706D6DE}"/>
              </a:ext>
            </a:extLst>
          </p:cNvPr>
          <p:cNvSpPr>
            <a:spLocks noGrp="1"/>
          </p:cNvSpPr>
          <p:nvPr>
            <p:ph type="title"/>
          </p:nvPr>
        </p:nvSpPr>
        <p:spPr/>
        <p:txBody>
          <a:bodyPr/>
          <a:lstStyle/>
          <a:p>
            <a:r>
              <a:rPr lang="en-US" dirty="0"/>
              <a:t>Step 5 (option): Rounding </a:t>
            </a:r>
          </a:p>
        </p:txBody>
      </p:sp>
      <p:sp>
        <p:nvSpPr>
          <p:cNvPr id="3" name="Content Placeholder 2">
            <a:extLst>
              <a:ext uri="{FF2B5EF4-FFF2-40B4-BE49-F238E27FC236}">
                <a16:creationId xmlns:a16="http://schemas.microsoft.com/office/drawing/2014/main" id="{43205D9D-A50A-44D9-9B05-18D4F8D3FC91}"/>
              </a:ext>
            </a:extLst>
          </p:cNvPr>
          <p:cNvSpPr>
            <a:spLocks noGrp="1"/>
          </p:cNvSpPr>
          <p:nvPr>
            <p:ph idx="1"/>
          </p:nvPr>
        </p:nvSpPr>
        <p:spPr/>
        <p:txBody>
          <a:bodyPr/>
          <a:lstStyle/>
          <a:p>
            <a:r>
              <a:rPr lang="en-US" dirty="0"/>
              <a:t>Since these are mini bagels, portioning out about .3 of a mini bagel would be challenging</a:t>
            </a:r>
          </a:p>
          <a:p>
            <a:r>
              <a:rPr lang="en-US" dirty="0"/>
              <a:t>Recommend that the program round up to 2 mini bagels to ensure minimum portion size is met</a:t>
            </a:r>
          </a:p>
          <a:p>
            <a:pPr lvl="1"/>
            <a:endParaRPr lang="en-US" dirty="0"/>
          </a:p>
        </p:txBody>
      </p:sp>
      <p:sp>
        <p:nvSpPr>
          <p:cNvPr id="4" name="Slide Number Placeholder 3">
            <a:extLst>
              <a:ext uri="{FF2B5EF4-FFF2-40B4-BE49-F238E27FC236}">
                <a16:creationId xmlns:a16="http://schemas.microsoft.com/office/drawing/2014/main" id="{981CD7AB-AA85-4D5A-B2D9-D5327BE82172}"/>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spTree>
    <p:extLst>
      <p:ext uri="{BB962C8B-B14F-4D97-AF65-F5344CB8AC3E}">
        <p14:creationId xmlns:p14="http://schemas.microsoft.com/office/powerpoint/2010/main" val="832803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272E-CFBD-48BD-AFA3-5E9E0C4CC679}"/>
              </a:ext>
            </a:extLst>
          </p:cNvPr>
          <p:cNvSpPr>
            <a:spLocks noGrp="1"/>
          </p:cNvSpPr>
          <p:nvPr>
            <p:ph type="title"/>
          </p:nvPr>
        </p:nvSpPr>
        <p:spPr/>
        <p:txBody>
          <a:bodyPr/>
          <a:lstStyle/>
          <a:p>
            <a:r>
              <a:rPr lang="en-US" dirty="0"/>
              <a:t>Example 3: Tacos</a:t>
            </a:r>
          </a:p>
        </p:txBody>
      </p:sp>
      <p:sp>
        <p:nvSpPr>
          <p:cNvPr id="3" name="Content Placeholder 2">
            <a:extLst>
              <a:ext uri="{FF2B5EF4-FFF2-40B4-BE49-F238E27FC236}">
                <a16:creationId xmlns:a16="http://schemas.microsoft.com/office/drawing/2014/main" id="{6B8455A0-F028-4869-8E42-BC01D2F8C67A}"/>
              </a:ext>
            </a:extLst>
          </p:cNvPr>
          <p:cNvSpPr>
            <a:spLocks noGrp="1"/>
          </p:cNvSpPr>
          <p:nvPr>
            <p:ph idx="1"/>
          </p:nvPr>
        </p:nvSpPr>
        <p:spPr>
          <a:xfrm>
            <a:off x="4389120" y="1230403"/>
            <a:ext cx="7549595" cy="5049746"/>
          </a:xfrm>
        </p:spPr>
        <p:txBody>
          <a:bodyPr/>
          <a:lstStyle/>
          <a:p>
            <a:r>
              <a:rPr lang="en-US" dirty="0"/>
              <a:t>DESE’s Family Day Care Home is serving tacos to their kids, ages 2-4</a:t>
            </a:r>
          </a:p>
          <a:p>
            <a:r>
              <a:rPr lang="en-US" dirty="0"/>
              <a:t>The provider is using street taco-sized tortillas, which are easier for the younger kids to handle</a:t>
            </a:r>
          </a:p>
          <a:p>
            <a:r>
              <a:rPr lang="en-US" dirty="0"/>
              <a:t>Street tacos are 4.5” across, and therefore are too small to use the other ounce equivalent worksheet </a:t>
            </a:r>
          </a:p>
        </p:txBody>
      </p:sp>
      <p:sp>
        <p:nvSpPr>
          <p:cNvPr id="4" name="Slide Number Placeholder 3">
            <a:extLst>
              <a:ext uri="{FF2B5EF4-FFF2-40B4-BE49-F238E27FC236}">
                <a16:creationId xmlns:a16="http://schemas.microsoft.com/office/drawing/2014/main" id="{73DDE452-85CE-487D-98C1-5D7EAC25A205}"/>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pic>
        <p:nvPicPr>
          <p:cNvPr id="5" name="Picture 4">
            <a:extLst>
              <a:ext uri="{FF2B5EF4-FFF2-40B4-BE49-F238E27FC236}">
                <a16:creationId xmlns:a16="http://schemas.microsoft.com/office/drawing/2014/main" id="{3A6CE0BE-B974-4531-9644-308CE7AB58C0}"/>
              </a:ext>
            </a:extLst>
          </p:cNvPr>
          <p:cNvPicPr>
            <a:picLocks noChangeAspect="1"/>
          </p:cNvPicPr>
          <p:nvPr/>
        </p:nvPicPr>
        <p:blipFill>
          <a:blip r:embed="rId2"/>
          <a:stretch>
            <a:fillRect/>
          </a:stretch>
        </p:blipFill>
        <p:spPr>
          <a:xfrm>
            <a:off x="918469" y="1387792"/>
            <a:ext cx="3188018" cy="4790737"/>
          </a:xfrm>
          <a:prstGeom prst="rect">
            <a:avLst/>
          </a:prstGeom>
        </p:spPr>
      </p:pic>
    </p:spTree>
    <p:extLst>
      <p:ext uri="{BB962C8B-B14F-4D97-AF65-F5344CB8AC3E}">
        <p14:creationId xmlns:p14="http://schemas.microsoft.com/office/powerpoint/2010/main" val="332003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What is the requirement?</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567743" y="1230402"/>
            <a:ext cx="11370972" cy="679905"/>
          </a:xfrm>
        </p:spPr>
        <p:txBody>
          <a:bodyPr/>
          <a:lstStyle/>
          <a:p>
            <a:r>
              <a:rPr lang="en-US" dirty="0"/>
              <a:t>How much does the center need to offer?</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graphicFrame>
        <p:nvGraphicFramePr>
          <p:cNvPr id="5" name="Table 5">
            <a:extLst>
              <a:ext uri="{FF2B5EF4-FFF2-40B4-BE49-F238E27FC236}">
                <a16:creationId xmlns:a16="http://schemas.microsoft.com/office/drawing/2014/main" id="{38AFE31D-252B-4FCD-9E83-18B6B842A427}"/>
              </a:ext>
            </a:extLst>
          </p:cNvPr>
          <p:cNvGraphicFramePr>
            <a:graphicFrameLocks noGrp="1"/>
          </p:cNvGraphicFramePr>
          <p:nvPr/>
        </p:nvGraphicFramePr>
        <p:xfrm>
          <a:off x="1352749" y="2133485"/>
          <a:ext cx="9800959" cy="4023360"/>
        </p:xfrm>
        <a:graphic>
          <a:graphicData uri="http://schemas.openxmlformats.org/drawingml/2006/table">
            <a:tbl>
              <a:tblPr firstRow="1" bandRow="1">
                <a:tableStyleId>{5C22544A-7EE6-4342-B048-85BDC9FD1C3A}</a:tableStyleId>
              </a:tblPr>
              <a:tblGrid>
                <a:gridCol w="1739670">
                  <a:extLst>
                    <a:ext uri="{9D8B030D-6E8A-4147-A177-3AD203B41FA5}">
                      <a16:colId xmlns:a16="http://schemas.microsoft.com/office/drawing/2014/main" val="2186420332"/>
                    </a:ext>
                  </a:extLst>
                </a:gridCol>
                <a:gridCol w="2842282">
                  <a:extLst>
                    <a:ext uri="{9D8B030D-6E8A-4147-A177-3AD203B41FA5}">
                      <a16:colId xmlns:a16="http://schemas.microsoft.com/office/drawing/2014/main" val="152751234"/>
                    </a:ext>
                  </a:extLst>
                </a:gridCol>
                <a:gridCol w="5219007">
                  <a:extLst>
                    <a:ext uri="{9D8B030D-6E8A-4147-A177-3AD203B41FA5}">
                      <a16:colId xmlns:a16="http://schemas.microsoft.com/office/drawing/2014/main" val="2846182812"/>
                    </a:ext>
                  </a:extLst>
                </a:gridCol>
              </a:tblGrid>
              <a:tr h="0">
                <a:tc>
                  <a:txBody>
                    <a:bodyPr/>
                    <a:lstStyle/>
                    <a:p>
                      <a:r>
                        <a:rPr lang="en-US" dirty="0"/>
                        <a:t>Age group</a:t>
                      </a:r>
                    </a:p>
                  </a:txBody>
                  <a:tcPr/>
                </a:tc>
                <a:tc>
                  <a:txBody>
                    <a:bodyPr/>
                    <a:lstStyle/>
                    <a:p>
                      <a:r>
                        <a:rPr lang="en-US" dirty="0"/>
                        <a:t>Meal</a:t>
                      </a:r>
                    </a:p>
                  </a:txBody>
                  <a:tcPr/>
                </a:tc>
                <a:tc>
                  <a:txBody>
                    <a:bodyPr/>
                    <a:lstStyle/>
                    <a:p>
                      <a:r>
                        <a:rPr lang="en-US" dirty="0"/>
                        <a:t>Minimum Amount of Grains Required</a:t>
                      </a:r>
                    </a:p>
                  </a:txBody>
                  <a:tcPr/>
                </a:tc>
                <a:extLst>
                  <a:ext uri="{0D108BD9-81ED-4DB2-BD59-A6C34878D82A}">
                    <a16:rowId xmlns:a16="http://schemas.microsoft.com/office/drawing/2014/main" val="1539090398"/>
                  </a:ext>
                </a:extLst>
              </a:tr>
              <a:tr h="370840">
                <a:tc>
                  <a:txBody>
                    <a:bodyPr/>
                    <a:lstStyle/>
                    <a:p>
                      <a:r>
                        <a:rPr lang="en-US" sz="2400" dirty="0"/>
                        <a:t>Ages 1-5</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 ½ ounce equivalent</a:t>
                      </a:r>
                    </a:p>
                  </a:txBody>
                  <a:tcPr/>
                </a:tc>
                <a:extLst>
                  <a:ext uri="{0D108BD9-81ED-4DB2-BD59-A6C34878D82A}">
                    <a16:rowId xmlns:a16="http://schemas.microsoft.com/office/drawing/2014/main" val="373466776"/>
                  </a:ext>
                </a:extLst>
              </a:tr>
              <a:tr h="370840">
                <a:tc>
                  <a:txBody>
                    <a:bodyPr/>
                    <a:lstStyle/>
                    <a:p>
                      <a:r>
                        <a:rPr lang="en-US" sz="2400" dirty="0"/>
                        <a:t>Ages 6-18</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652016267"/>
                  </a:ext>
                </a:extLst>
              </a:tr>
              <a:tr h="370840">
                <a:tc>
                  <a:txBody>
                    <a:bodyPr/>
                    <a:lstStyle/>
                    <a:p>
                      <a:r>
                        <a:rPr lang="en-US" sz="2400" dirty="0"/>
                        <a:t>Adults </a:t>
                      </a:r>
                    </a:p>
                  </a:txBody>
                  <a:tcPr/>
                </a:tc>
                <a:tc>
                  <a:txBody>
                    <a:bodyPr/>
                    <a:lstStyle/>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14756138"/>
                  </a:ext>
                </a:extLst>
              </a:tr>
              <a:tr h="370840">
                <a:tc>
                  <a:txBody>
                    <a:bodyPr/>
                    <a:lstStyle/>
                    <a:p>
                      <a:r>
                        <a:rPr lang="en-US" sz="2400" dirty="0"/>
                        <a:t>Adults</a:t>
                      </a:r>
                    </a:p>
                  </a:txBody>
                  <a:tcPr/>
                </a:tc>
                <a:tc>
                  <a:txBody>
                    <a:bodyPr/>
                    <a:lstStyle/>
                    <a:p>
                      <a:r>
                        <a:rPr lang="en-US" sz="2400" dirty="0"/>
                        <a:t>Breakfast</a:t>
                      </a:r>
                    </a:p>
                    <a:p>
                      <a:r>
                        <a:rPr lang="en-US" sz="2400" dirty="0"/>
                        <a:t>Lunch/Supper</a:t>
                      </a:r>
                    </a:p>
                  </a:txBody>
                  <a:tcPr/>
                </a:tc>
                <a:tc>
                  <a:txBody>
                    <a:bodyPr/>
                    <a:lstStyle/>
                    <a:p>
                      <a:r>
                        <a:rPr lang="en-US" sz="24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1431109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What is the requirement?</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567743" y="1230402"/>
            <a:ext cx="11370972" cy="679905"/>
          </a:xfrm>
        </p:spPr>
        <p:txBody>
          <a:bodyPr/>
          <a:lstStyle/>
          <a:p>
            <a:r>
              <a:rPr lang="en-US" dirty="0"/>
              <a:t>How much does the center need to offer?</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dirty="0"/>
          </a:p>
        </p:txBody>
      </p:sp>
      <p:graphicFrame>
        <p:nvGraphicFramePr>
          <p:cNvPr id="5" name="Table 5">
            <a:extLst>
              <a:ext uri="{FF2B5EF4-FFF2-40B4-BE49-F238E27FC236}">
                <a16:creationId xmlns:a16="http://schemas.microsoft.com/office/drawing/2014/main" id="{38AFE31D-252B-4FCD-9E83-18B6B842A427}"/>
              </a:ext>
            </a:extLst>
          </p:cNvPr>
          <p:cNvGraphicFramePr>
            <a:graphicFrameLocks noGrp="1"/>
          </p:cNvGraphicFramePr>
          <p:nvPr>
            <p:extLst>
              <p:ext uri="{D42A27DB-BD31-4B8C-83A1-F6EECF244321}">
                <p14:modId xmlns:p14="http://schemas.microsoft.com/office/powerpoint/2010/main" val="1164148976"/>
              </p:ext>
            </p:extLst>
          </p:nvPr>
        </p:nvGraphicFramePr>
        <p:xfrm>
          <a:off x="1352749" y="2133485"/>
          <a:ext cx="9800959" cy="4023360"/>
        </p:xfrm>
        <a:graphic>
          <a:graphicData uri="http://schemas.openxmlformats.org/drawingml/2006/table">
            <a:tbl>
              <a:tblPr firstRow="1" bandRow="1">
                <a:tableStyleId>{5C22544A-7EE6-4342-B048-85BDC9FD1C3A}</a:tableStyleId>
              </a:tblPr>
              <a:tblGrid>
                <a:gridCol w="1739670">
                  <a:extLst>
                    <a:ext uri="{9D8B030D-6E8A-4147-A177-3AD203B41FA5}">
                      <a16:colId xmlns:a16="http://schemas.microsoft.com/office/drawing/2014/main" val="2186420332"/>
                    </a:ext>
                  </a:extLst>
                </a:gridCol>
                <a:gridCol w="2842282">
                  <a:extLst>
                    <a:ext uri="{9D8B030D-6E8A-4147-A177-3AD203B41FA5}">
                      <a16:colId xmlns:a16="http://schemas.microsoft.com/office/drawing/2014/main" val="152751234"/>
                    </a:ext>
                  </a:extLst>
                </a:gridCol>
                <a:gridCol w="5219007">
                  <a:extLst>
                    <a:ext uri="{9D8B030D-6E8A-4147-A177-3AD203B41FA5}">
                      <a16:colId xmlns:a16="http://schemas.microsoft.com/office/drawing/2014/main" val="2846182812"/>
                    </a:ext>
                  </a:extLst>
                </a:gridCol>
              </a:tblGrid>
              <a:tr h="0">
                <a:tc>
                  <a:txBody>
                    <a:bodyPr/>
                    <a:lstStyle/>
                    <a:p>
                      <a:r>
                        <a:rPr lang="en-US" dirty="0"/>
                        <a:t>Age group</a:t>
                      </a:r>
                    </a:p>
                  </a:txBody>
                  <a:tcPr/>
                </a:tc>
                <a:tc>
                  <a:txBody>
                    <a:bodyPr/>
                    <a:lstStyle/>
                    <a:p>
                      <a:r>
                        <a:rPr lang="en-US" dirty="0"/>
                        <a:t>Meal</a:t>
                      </a:r>
                    </a:p>
                  </a:txBody>
                  <a:tcPr/>
                </a:tc>
                <a:tc>
                  <a:txBody>
                    <a:bodyPr/>
                    <a:lstStyle/>
                    <a:p>
                      <a:r>
                        <a:rPr lang="en-US" dirty="0"/>
                        <a:t>Minimum Amount of Grains Required</a:t>
                      </a:r>
                    </a:p>
                  </a:txBody>
                  <a:tcPr/>
                </a:tc>
                <a:extLst>
                  <a:ext uri="{0D108BD9-81ED-4DB2-BD59-A6C34878D82A}">
                    <a16:rowId xmlns:a16="http://schemas.microsoft.com/office/drawing/2014/main" val="1539090398"/>
                  </a:ext>
                </a:extLst>
              </a:tr>
              <a:tr h="370840">
                <a:tc>
                  <a:txBody>
                    <a:bodyPr/>
                    <a:lstStyle/>
                    <a:p>
                      <a:r>
                        <a:rPr lang="en-US" sz="2400" dirty="0">
                          <a:highlight>
                            <a:srgbClr val="FFFF00"/>
                          </a:highlight>
                        </a:rPr>
                        <a:t>Ages 1-5</a:t>
                      </a:r>
                    </a:p>
                  </a:txBody>
                  <a:tcPr/>
                </a:tc>
                <a:tc>
                  <a:txBody>
                    <a:bodyPr/>
                    <a:lstStyle/>
                    <a:p>
                      <a:r>
                        <a:rPr lang="en-US" sz="2400" dirty="0">
                          <a:highlight>
                            <a:srgbClr val="FFFF00"/>
                          </a:highlight>
                        </a:rPr>
                        <a:t>Breakfast</a:t>
                      </a:r>
                    </a:p>
                    <a:p>
                      <a:r>
                        <a:rPr lang="en-US" sz="2400" dirty="0">
                          <a:highlight>
                            <a:srgbClr val="FFFF00"/>
                          </a:highlight>
                        </a:rPr>
                        <a:t>Lunch/Supper</a:t>
                      </a:r>
                    </a:p>
                    <a:p>
                      <a:r>
                        <a:rPr lang="en-US" sz="2400" dirty="0">
                          <a:highlight>
                            <a:srgbClr val="FFFF00"/>
                          </a:highlight>
                        </a:rPr>
                        <a:t>Snack</a:t>
                      </a:r>
                    </a:p>
                  </a:txBody>
                  <a:tcPr/>
                </a:tc>
                <a:tc>
                  <a:txBody>
                    <a:bodyPr/>
                    <a:lstStyle/>
                    <a:p>
                      <a:r>
                        <a:rPr lang="en-US" sz="2400" dirty="0">
                          <a:highlight>
                            <a:srgbClr val="FFFF00"/>
                          </a:highlight>
                        </a:rPr>
                        <a:t> ½ ounce equivalent</a:t>
                      </a:r>
                    </a:p>
                  </a:txBody>
                  <a:tcPr/>
                </a:tc>
                <a:extLst>
                  <a:ext uri="{0D108BD9-81ED-4DB2-BD59-A6C34878D82A}">
                    <a16:rowId xmlns:a16="http://schemas.microsoft.com/office/drawing/2014/main" val="373466776"/>
                  </a:ext>
                </a:extLst>
              </a:tr>
              <a:tr h="370840">
                <a:tc>
                  <a:txBody>
                    <a:bodyPr/>
                    <a:lstStyle/>
                    <a:p>
                      <a:r>
                        <a:rPr lang="en-US" sz="2400" dirty="0"/>
                        <a:t>Ages 6-18</a:t>
                      </a:r>
                    </a:p>
                  </a:txBody>
                  <a:tcPr/>
                </a:tc>
                <a:tc>
                  <a:txBody>
                    <a:bodyPr/>
                    <a:lstStyle/>
                    <a:p>
                      <a:r>
                        <a:rPr lang="en-US" sz="2400" dirty="0"/>
                        <a:t>Breakfast</a:t>
                      </a:r>
                    </a:p>
                    <a:p>
                      <a:r>
                        <a:rPr lang="en-US" sz="2400" dirty="0"/>
                        <a:t>Lunch/Supper</a:t>
                      </a:r>
                    </a:p>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652016267"/>
                  </a:ext>
                </a:extLst>
              </a:tr>
              <a:tr h="370840">
                <a:tc>
                  <a:txBody>
                    <a:bodyPr/>
                    <a:lstStyle/>
                    <a:p>
                      <a:r>
                        <a:rPr lang="en-US" sz="2400" dirty="0"/>
                        <a:t>Adults </a:t>
                      </a:r>
                    </a:p>
                  </a:txBody>
                  <a:tcPr/>
                </a:tc>
                <a:tc>
                  <a:txBody>
                    <a:bodyPr/>
                    <a:lstStyle/>
                    <a:p>
                      <a:r>
                        <a:rPr lang="en-US" sz="2400" dirty="0"/>
                        <a:t>Snack</a:t>
                      </a:r>
                    </a:p>
                  </a:txBody>
                  <a:tcPr/>
                </a:tc>
                <a:tc>
                  <a:txBody>
                    <a:bodyPr/>
                    <a:lstStyle/>
                    <a:p>
                      <a:r>
                        <a:rPr lang="en-US" sz="2400" dirty="0"/>
                        <a:t>1 ounce equivalent</a:t>
                      </a:r>
                    </a:p>
                  </a:txBody>
                  <a:tcPr/>
                </a:tc>
                <a:extLst>
                  <a:ext uri="{0D108BD9-81ED-4DB2-BD59-A6C34878D82A}">
                    <a16:rowId xmlns:a16="http://schemas.microsoft.com/office/drawing/2014/main" val="214756138"/>
                  </a:ext>
                </a:extLst>
              </a:tr>
              <a:tr h="370840">
                <a:tc>
                  <a:txBody>
                    <a:bodyPr/>
                    <a:lstStyle/>
                    <a:p>
                      <a:r>
                        <a:rPr lang="en-US" sz="2400" dirty="0"/>
                        <a:t>Adults</a:t>
                      </a:r>
                    </a:p>
                  </a:txBody>
                  <a:tcPr/>
                </a:tc>
                <a:tc>
                  <a:txBody>
                    <a:bodyPr/>
                    <a:lstStyle/>
                    <a:p>
                      <a:r>
                        <a:rPr lang="en-US" sz="2400" dirty="0"/>
                        <a:t>Breakfast</a:t>
                      </a:r>
                    </a:p>
                    <a:p>
                      <a:r>
                        <a:rPr lang="en-US" sz="2400" dirty="0"/>
                        <a:t>Lunch/Supper</a:t>
                      </a:r>
                    </a:p>
                  </a:txBody>
                  <a:tcPr/>
                </a:tc>
                <a:tc>
                  <a:txBody>
                    <a:bodyPr/>
                    <a:lstStyle/>
                    <a:p>
                      <a:r>
                        <a:rPr lang="en-US" sz="24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1986113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789A-8B8A-4A4B-905D-66145F276672}"/>
              </a:ext>
            </a:extLst>
          </p:cNvPr>
          <p:cNvSpPr>
            <a:spLocks noGrp="1"/>
          </p:cNvSpPr>
          <p:nvPr>
            <p:ph type="title"/>
          </p:nvPr>
        </p:nvSpPr>
        <p:spPr/>
        <p:txBody>
          <a:bodyPr/>
          <a:lstStyle/>
          <a:p>
            <a:r>
              <a:rPr lang="en-US" dirty="0"/>
              <a:t>Step 2: Find the item on the chart</a:t>
            </a:r>
          </a:p>
        </p:txBody>
      </p:sp>
      <p:sp>
        <p:nvSpPr>
          <p:cNvPr id="4" name="Slide Number Placeholder 3">
            <a:extLst>
              <a:ext uri="{FF2B5EF4-FFF2-40B4-BE49-F238E27FC236}">
                <a16:creationId xmlns:a16="http://schemas.microsoft.com/office/drawing/2014/main" id="{802B4520-3A4F-4DE2-A74F-741F14E8000C}"/>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dirty="0"/>
          </a:p>
        </p:txBody>
      </p:sp>
      <p:pic>
        <p:nvPicPr>
          <p:cNvPr id="6" name="Picture 5">
            <a:extLst>
              <a:ext uri="{FF2B5EF4-FFF2-40B4-BE49-F238E27FC236}">
                <a16:creationId xmlns:a16="http://schemas.microsoft.com/office/drawing/2014/main" id="{9B43C630-31EF-48D8-AFB1-0C80C261A8DA}"/>
              </a:ext>
            </a:extLst>
          </p:cNvPr>
          <p:cNvPicPr>
            <a:picLocks noChangeAspect="1"/>
          </p:cNvPicPr>
          <p:nvPr/>
        </p:nvPicPr>
        <p:blipFill>
          <a:blip r:embed="rId2"/>
          <a:stretch>
            <a:fillRect/>
          </a:stretch>
        </p:blipFill>
        <p:spPr>
          <a:xfrm>
            <a:off x="733426" y="1108075"/>
            <a:ext cx="5695950" cy="5248275"/>
          </a:xfrm>
          <a:prstGeom prst="rect">
            <a:avLst/>
          </a:prstGeom>
        </p:spPr>
      </p:pic>
    </p:spTree>
    <p:extLst>
      <p:ext uri="{BB962C8B-B14F-4D97-AF65-F5344CB8AC3E}">
        <p14:creationId xmlns:p14="http://schemas.microsoft.com/office/powerpoint/2010/main" val="475537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789A-8B8A-4A4B-905D-66145F276672}"/>
              </a:ext>
            </a:extLst>
          </p:cNvPr>
          <p:cNvSpPr>
            <a:spLocks noGrp="1"/>
          </p:cNvSpPr>
          <p:nvPr>
            <p:ph type="title"/>
          </p:nvPr>
        </p:nvSpPr>
        <p:spPr/>
        <p:txBody>
          <a:bodyPr/>
          <a:lstStyle/>
          <a:p>
            <a:r>
              <a:rPr lang="en-US" dirty="0"/>
              <a:t>Step 2: Find the item on the chart</a:t>
            </a:r>
          </a:p>
        </p:txBody>
      </p:sp>
      <p:sp>
        <p:nvSpPr>
          <p:cNvPr id="3" name="Content Placeholder 2">
            <a:extLst>
              <a:ext uri="{FF2B5EF4-FFF2-40B4-BE49-F238E27FC236}">
                <a16:creationId xmlns:a16="http://schemas.microsoft.com/office/drawing/2014/main" id="{870420D6-7BDF-4E14-A5E7-975BF7830C88}"/>
              </a:ext>
            </a:extLst>
          </p:cNvPr>
          <p:cNvSpPr>
            <a:spLocks noGrp="1"/>
          </p:cNvSpPr>
          <p:nvPr>
            <p:ph idx="1"/>
          </p:nvPr>
        </p:nvSpPr>
        <p:spPr>
          <a:xfrm>
            <a:off x="714895" y="1261771"/>
            <a:ext cx="4189614" cy="2030069"/>
          </a:xfrm>
        </p:spPr>
        <p:txBody>
          <a:bodyPr/>
          <a:lstStyle/>
          <a:p>
            <a:r>
              <a:rPr lang="en-US" dirty="0"/>
              <a:t>½ ounce equivalent for tortillas is 14 grams</a:t>
            </a:r>
          </a:p>
        </p:txBody>
      </p:sp>
      <p:sp>
        <p:nvSpPr>
          <p:cNvPr id="4" name="Slide Number Placeholder 3">
            <a:extLst>
              <a:ext uri="{FF2B5EF4-FFF2-40B4-BE49-F238E27FC236}">
                <a16:creationId xmlns:a16="http://schemas.microsoft.com/office/drawing/2014/main" id="{802B4520-3A4F-4DE2-A74F-741F14E8000C}"/>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dirty="0"/>
          </a:p>
        </p:txBody>
      </p:sp>
      <p:pic>
        <p:nvPicPr>
          <p:cNvPr id="8" name="Picture 7">
            <a:extLst>
              <a:ext uri="{FF2B5EF4-FFF2-40B4-BE49-F238E27FC236}">
                <a16:creationId xmlns:a16="http://schemas.microsoft.com/office/drawing/2014/main" id="{0FFCECD3-FDC4-47DD-AE75-1B346BC37AE6}"/>
              </a:ext>
            </a:extLst>
          </p:cNvPr>
          <p:cNvPicPr>
            <a:picLocks noChangeAspect="1"/>
          </p:cNvPicPr>
          <p:nvPr/>
        </p:nvPicPr>
        <p:blipFill>
          <a:blip r:embed="rId2"/>
          <a:stretch>
            <a:fillRect/>
          </a:stretch>
        </p:blipFill>
        <p:spPr>
          <a:xfrm>
            <a:off x="5076825" y="1108075"/>
            <a:ext cx="5695950" cy="5248275"/>
          </a:xfrm>
          <a:prstGeom prst="rect">
            <a:avLst/>
          </a:prstGeom>
        </p:spPr>
      </p:pic>
      <p:sp>
        <p:nvSpPr>
          <p:cNvPr id="5" name="Rectangle 4">
            <a:extLst>
              <a:ext uri="{FF2B5EF4-FFF2-40B4-BE49-F238E27FC236}">
                <a16:creationId xmlns:a16="http://schemas.microsoft.com/office/drawing/2014/main" id="{4A90C154-EC88-4CEE-9FC7-80DDE93233B8}"/>
              </a:ext>
            </a:extLst>
          </p:cNvPr>
          <p:cNvSpPr/>
          <p:nvPr/>
        </p:nvSpPr>
        <p:spPr>
          <a:xfrm>
            <a:off x="8211588" y="5688211"/>
            <a:ext cx="399012" cy="399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8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2598-FEFB-4868-A653-8E38C723D4BD}"/>
              </a:ext>
            </a:extLst>
          </p:cNvPr>
          <p:cNvSpPr>
            <a:spLocks noGrp="1"/>
          </p:cNvSpPr>
          <p:nvPr>
            <p:ph type="title"/>
          </p:nvPr>
        </p:nvSpPr>
        <p:spPr/>
        <p:txBody>
          <a:bodyPr/>
          <a:lstStyle/>
          <a:p>
            <a:r>
              <a:rPr lang="en-US" dirty="0"/>
              <a:t>Ounce Equivalents Implementation</a:t>
            </a:r>
          </a:p>
        </p:txBody>
      </p:sp>
      <p:sp>
        <p:nvSpPr>
          <p:cNvPr id="3" name="Content Placeholder 2">
            <a:extLst>
              <a:ext uri="{FF2B5EF4-FFF2-40B4-BE49-F238E27FC236}">
                <a16:creationId xmlns:a16="http://schemas.microsoft.com/office/drawing/2014/main" id="{DAA76CDC-A386-4354-936D-56CCDC9A95ED}"/>
              </a:ext>
            </a:extLst>
          </p:cNvPr>
          <p:cNvSpPr>
            <a:spLocks noGrp="1"/>
          </p:cNvSpPr>
          <p:nvPr>
            <p:ph idx="1"/>
          </p:nvPr>
        </p:nvSpPr>
        <p:spPr>
          <a:xfrm>
            <a:off x="567743" y="1230403"/>
            <a:ext cx="7622100" cy="5049746"/>
          </a:xfrm>
        </p:spPr>
        <p:txBody>
          <a:bodyPr/>
          <a:lstStyle/>
          <a:p>
            <a:r>
              <a:rPr lang="en-US" dirty="0"/>
              <a:t>USDA has extended a waiver to delay the implementation of ounce equivalents for grains in the CACFP through June 30, 2022</a:t>
            </a:r>
          </a:p>
          <a:p>
            <a:r>
              <a:rPr lang="en-US" dirty="0"/>
              <a:t>Starting on July 1, 2022, CACFP programs are expected to begin utilizing ounce equivalents for grains</a:t>
            </a:r>
          </a:p>
          <a:p>
            <a:r>
              <a:rPr lang="en-US" dirty="0"/>
              <a:t>The Document and Reference Library has all previous oz eq trainings</a:t>
            </a:r>
          </a:p>
        </p:txBody>
      </p:sp>
      <p:sp>
        <p:nvSpPr>
          <p:cNvPr id="4" name="Slide Number Placeholder 3">
            <a:extLst>
              <a:ext uri="{FF2B5EF4-FFF2-40B4-BE49-F238E27FC236}">
                <a16:creationId xmlns:a16="http://schemas.microsoft.com/office/drawing/2014/main" id="{ECC0D58B-C10D-43A7-AFB9-C59F5E211D9E}"/>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pic>
        <p:nvPicPr>
          <p:cNvPr id="8" name="Picture 7" descr="Calendar&#10;&#10;Description automatically generated">
            <a:extLst>
              <a:ext uri="{FF2B5EF4-FFF2-40B4-BE49-F238E27FC236}">
                <a16:creationId xmlns:a16="http://schemas.microsoft.com/office/drawing/2014/main" id="{BC4D61AF-077B-430F-AA94-96A83D48E7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19051" y="2123966"/>
            <a:ext cx="3444353" cy="2610067"/>
          </a:xfrm>
          <a:prstGeom prst="rect">
            <a:avLst/>
          </a:prstGeom>
          <a:ln>
            <a:solidFill>
              <a:srgbClr val="FF0000"/>
            </a:solidFill>
          </a:ln>
        </p:spPr>
      </p:pic>
      <p:sp>
        <p:nvSpPr>
          <p:cNvPr id="9" name="Oval 8">
            <a:extLst>
              <a:ext uri="{FF2B5EF4-FFF2-40B4-BE49-F238E27FC236}">
                <a16:creationId xmlns:a16="http://schemas.microsoft.com/office/drawing/2014/main" id="{6ECEFAA1-1F21-4A20-B15D-038F82DD2CB1}"/>
              </a:ext>
            </a:extLst>
          </p:cNvPr>
          <p:cNvSpPr/>
          <p:nvPr/>
        </p:nvSpPr>
        <p:spPr>
          <a:xfrm>
            <a:off x="10833652" y="2703444"/>
            <a:ext cx="347870" cy="3677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rgbClr val="FF0000"/>
                </a:solidFill>
              </a:ln>
              <a:noFill/>
            </a:endParaRPr>
          </a:p>
        </p:txBody>
      </p:sp>
    </p:spTree>
    <p:extLst>
      <p:ext uri="{BB962C8B-B14F-4D97-AF65-F5344CB8AC3E}">
        <p14:creationId xmlns:p14="http://schemas.microsoft.com/office/powerpoint/2010/main" val="1035897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DFC2-9081-487C-9720-8B1EBDC4A70F}"/>
              </a:ext>
            </a:extLst>
          </p:cNvPr>
          <p:cNvSpPr>
            <a:spLocks noGrp="1"/>
          </p:cNvSpPr>
          <p:nvPr>
            <p:ph type="title"/>
          </p:nvPr>
        </p:nvSpPr>
        <p:spPr/>
        <p:txBody>
          <a:bodyPr/>
          <a:lstStyle/>
          <a:p>
            <a:r>
              <a:rPr lang="en-US" dirty="0"/>
              <a:t>Step 3: Nutrition Facts Label</a:t>
            </a:r>
          </a:p>
        </p:txBody>
      </p:sp>
      <p:sp>
        <p:nvSpPr>
          <p:cNvPr id="3" name="Content Placeholder 2">
            <a:extLst>
              <a:ext uri="{FF2B5EF4-FFF2-40B4-BE49-F238E27FC236}">
                <a16:creationId xmlns:a16="http://schemas.microsoft.com/office/drawing/2014/main" id="{47EEE7B0-E159-48B2-A5A7-4A28A9C853EA}"/>
              </a:ext>
            </a:extLst>
          </p:cNvPr>
          <p:cNvSpPr>
            <a:spLocks noGrp="1"/>
          </p:cNvSpPr>
          <p:nvPr>
            <p:ph idx="1"/>
          </p:nvPr>
        </p:nvSpPr>
        <p:spPr>
          <a:xfrm>
            <a:off x="567743" y="1230403"/>
            <a:ext cx="7699224" cy="5049746"/>
          </a:xfrm>
        </p:spPr>
        <p:txBody>
          <a:bodyPr/>
          <a:lstStyle/>
          <a:p>
            <a:r>
              <a:rPr lang="en-US" dirty="0"/>
              <a:t>Find the serving size</a:t>
            </a:r>
          </a:p>
          <a:p>
            <a:pPr lvl="1"/>
            <a:r>
              <a:rPr lang="en-US" dirty="0"/>
              <a:t>Weight of one serving, in grams</a:t>
            </a:r>
          </a:p>
          <a:p>
            <a:pPr lvl="1"/>
            <a:r>
              <a:rPr lang="en-US" b="1" dirty="0"/>
              <a:t>52 grams</a:t>
            </a:r>
          </a:p>
          <a:p>
            <a:r>
              <a:rPr lang="en-US" dirty="0"/>
              <a:t>Find the number of items/pieces in one serving</a:t>
            </a:r>
          </a:p>
          <a:p>
            <a:pPr lvl="1"/>
            <a:r>
              <a:rPr lang="en-US" dirty="0"/>
              <a:t>Number of items in serving</a:t>
            </a:r>
          </a:p>
          <a:p>
            <a:pPr lvl="1"/>
            <a:r>
              <a:rPr lang="en-US" b="1" dirty="0"/>
              <a:t>2 tortillas per serving</a:t>
            </a:r>
          </a:p>
        </p:txBody>
      </p:sp>
      <p:sp>
        <p:nvSpPr>
          <p:cNvPr id="4" name="Slide Number Placeholder 3">
            <a:extLst>
              <a:ext uri="{FF2B5EF4-FFF2-40B4-BE49-F238E27FC236}">
                <a16:creationId xmlns:a16="http://schemas.microsoft.com/office/drawing/2014/main" id="{68BB7626-EBDB-4244-9CE7-1AADAF5E45F2}"/>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dirty="0"/>
          </a:p>
        </p:txBody>
      </p:sp>
      <p:pic>
        <p:nvPicPr>
          <p:cNvPr id="7" name="Picture 6">
            <a:extLst>
              <a:ext uri="{FF2B5EF4-FFF2-40B4-BE49-F238E27FC236}">
                <a16:creationId xmlns:a16="http://schemas.microsoft.com/office/drawing/2014/main" id="{6CEF04B3-2E3A-4D19-ACDC-83CADEB6C900}"/>
              </a:ext>
            </a:extLst>
          </p:cNvPr>
          <p:cNvPicPr>
            <a:picLocks noChangeAspect="1"/>
          </p:cNvPicPr>
          <p:nvPr/>
        </p:nvPicPr>
        <p:blipFill>
          <a:blip r:embed="rId2"/>
          <a:stretch>
            <a:fillRect/>
          </a:stretch>
        </p:blipFill>
        <p:spPr>
          <a:xfrm>
            <a:off x="8266967" y="1111250"/>
            <a:ext cx="2095500" cy="5610225"/>
          </a:xfrm>
          <a:prstGeom prst="rect">
            <a:avLst/>
          </a:prstGeom>
        </p:spPr>
      </p:pic>
    </p:spTree>
    <p:extLst>
      <p:ext uri="{BB962C8B-B14F-4D97-AF65-F5344CB8AC3E}">
        <p14:creationId xmlns:p14="http://schemas.microsoft.com/office/powerpoint/2010/main" val="1013806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Calculate</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571067" y="1405467"/>
            <a:ext cx="6183129" cy="5163608"/>
          </a:xfrm>
        </p:spPr>
        <p:txBody>
          <a:bodyPr/>
          <a:lstStyle/>
          <a:p>
            <a:r>
              <a:rPr lang="en-US" dirty="0"/>
              <a:t>Divide the weight (g) of one serving by the number of items/pieces in one serving</a:t>
            </a:r>
          </a:p>
          <a:p>
            <a:r>
              <a:rPr lang="en-US" dirty="0"/>
              <a:t>Divide the weight of the required oz eq by the weight per item</a:t>
            </a:r>
          </a:p>
          <a:p>
            <a:endParaRPr lang="en-US" dirty="0"/>
          </a:p>
          <a:p>
            <a:r>
              <a:rPr lang="en-US" b="1" i="1" dirty="0"/>
              <a:t>How many tortillas must be served? </a:t>
            </a:r>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dirty="0"/>
          </a:p>
        </p:txBody>
      </p:sp>
      <p:pic>
        <p:nvPicPr>
          <p:cNvPr id="7" name="Picture 6">
            <a:extLst>
              <a:ext uri="{FF2B5EF4-FFF2-40B4-BE49-F238E27FC236}">
                <a16:creationId xmlns:a16="http://schemas.microsoft.com/office/drawing/2014/main" id="{C5582CBA-8269-438F-BCAC-532C85CC0417}"/>
              </a:ext>
            </a:extLst>
          </p:cNvPr>
          <p:cNvPicPr>
            <a:picLocks noChangeAspect="1"/>
          </p:cNvPicPr>
          <p:nvPr/>
        </p:nvPicPr>
        <p:blipFill rotWithShape="1">
          <a:blip r:embed="rId2"/>
          <a:srcRect b="71515"/>
          <a:stretch/>
        </p:blipFill>
        <p:spPr>
          <a:xfrm>
            <a:off x="437804" y="1791155"/>
            <a:ext cx="4915406" cy="3748617"/>
          </a:xfrm>
          <a:prstGeom prst="rect">
            <a:avLst/>
          </a:prstGeom>
        </p:spPr>
      </p:pic>
    </p:spTree>
    <p:extLst>
      <p:ext uri="{BB962C8B-B14F-4D97-AF65-F5344CB8AC3E}">
        <p14:creationId xmlns:p14="http://schemas.microsoft.com/office/powerpoint/2010/main" val="2349961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Calculate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3" y="1157287"/>
                <a:ext cx="11370972" cy="5411788"/>
              </a:xfrm>
            </p:spPr>
            <p:txBody>
              <a:bodyPr/>
              <a:lstStyle/>
              <a:p>
                <a:r>
                  <a:rPr lang="en-US" dirty="0"/>
                  <a:t>Divide the weight (g) of one serving by the number of items/pieces in one serving</a:t>
                </a:r>
              </a:p>
              <a:p>
                <a:pPr lvl="1"/>
                <a14:m>
                  <m:oMath xmlns:m="http://schemas.openxmlformats.org/officeDocument/2006/math">
                    <m:f>
                      <m:fPr>
                        <m:ctrlPr>
                          <a:rPr lang="en-US" i="1" smtClean="0">
                            <a:latin typeface="Cambria Math" panose="02040503050406030204" pitchFamily="18" charset="0"/>
                          </a:rPr>
                        </m:ctrlPr>
                      </m:fPr>
                      <m:num>
                        <m:r>
                          <m:rPr>
                            <m:nor/>
                          </m:rPr>
                          <a:rPr lang="en-US" b="0" i="0" dirty="0" smtClean="0"/>
                          <m:t>52 </m:t>
                        </m:r>
                        <m:r>
                          <m:rPr>
                            <m:nor/>
                          </m:rPr>
                          <a:rPr lang="en-US" dirty="0"/>
                          <m:t>g</m:t>
                        </m:r>
                        <m:r>
                          <m:rPr>
                            <m:nor/>
                          </m:rPr>
                          <a:rPr lang="en-US" b="0" i="0" dirty="0" smtClean="0"/>
                          <m:t>rams</m:t>
                        </m:r>
                        <m:r>
                          <a:rPr lang="en-US" b="0" i="1" dirty="0" smtClean="0">
                            <a:latin typeface="Cambria Math" panose="02040503050406030204" pitchFamily="18" charset="0"/>
                          </a:rPr>
                          <m:t> </m:t>
                        </m:r>
                      </m:num>
                      <m:den>
                        <m:r>
                          <m:rPr>
                            <m:nor/>
                          </m:rPr>
                          <a:rPr lang="en-US" dirty="0"/>
                          <m:t>2 </m:t>
                        </m:r>
                        <m:r>
                          <m:rPr>
                            <m:nor/>
                          </m:rPr>
                          <a:rPr lang="en-US" b="0" i="0" dirty="0" smtClean="0"/>
                          <m:t>tortillas</m:t>
                        </m:r>
                        <m:r>
                          <m:rPr>
                            <m:nor/>
                          </m:rPr>
                          <a:rPr lang="en-US" dirty="0"/>
                          <m:t> </m:t>
                        </m:r>
                        <m:r>
                          <m:rPr>
                            <m:nor/>
                          </m:rPr>
                          <a:rPr lang="en-US" dirty="0"/>
                          <m:t>per</m:t>
                        </m:r>
                        <m:r>
                          <m:rPr>
                            <m:nor/>
                          </m:rPr>
                          <a:rPr lang="en-US" dirty="0"/>
                          <m:t> </m:t>
                        </m:r>
                        <m:r>
                          <m:rPr>
                            <m:nor/>
                          </m:rPr>
                          <a:rPr lang="en-US" dirty="0"/>
                          <m:t>serving</m:t>
                        </m:r>
                      </m:den>
                    </m:f>
                  </m:oMath>
                </a14:m>
                <a:r>
                  <a:rPr lang="en-US" dirty="0"/>
                  <a:t>= 26grams/tortilla</a:t>
                </a:r>
              </a:p>
              <a:p>
                <a:r>
                  <a:rPr lang="en-US" dirty="0"/>
                  <a:t>Divide the weight of the required oz eq by the weight per item</a:t>
                </a:r>
              </a:p>
              <a:p>
                <a:pPr lvl="1"/>
                <a14:m>
                  <m:oMath xmlns:m="http://schemas.openxmlformats.org/officeDocument/2006/math">
                    <m:f>
                      <m:fPr>
                        <m:ctrlPr>
                          <a:rPr lang="en-US" i="1" smtClean="0">
                            <a:latin typeface="Cambria Math" panose="02040503050406030204" pitchFamily="18" charset="0"/>
                          </a:rPr>
                        </m:ctrlPr>
                      </m:fPr>
                      <m:num>
                        <m:r>
                          <m:rPr>
                            <m:nor/>
                          </m:rPr>
                          <a:rPr lang="en-US" b="0" i="0" dirty="0" smtClean="0"/>
                          <m:t>14</m:t>
                        </m:r>
                        <m:r>
                          <m:rPr>
                            <m:nor/>
                          </m:rPr>
                          <a:rPr lang="en-US" dirty="0"/>
                          <m:t>grams</m:t>
                        </m:r>
                      </m:num>
                      <m:den>
                        <m:r>
                          <m:rPr>
                            <m:nor/>
                          </m:rPr>
                          <a:rPr lang="en-US" b="0" i="0" dirty="0" smtClean="0"/>
                          <m:t>26</m:t>
                        </m:r>
                        <m:r>
                          <m:rPr>
                            <m:nor/>
                          </m:rPr>
                          <a:rPr lang="en-US" dirty="0"/>
                          <m:t>grams</m:t>
                        </m:r>
                        <m:r>
                          <m:rPr>
                            <m:nor/>
                          </m:rPr>
                          <a:rPr lang="en-US" dirty="0"/>
                          <m:t>/</m:t>
                        </m:r>
                        <m:r>
                          <m:rPr>
                            <m:nor/>
                          </m:rPr>
                          <a:rPr lang="en-US" b="0" i="0" dirty="0" smtClean="0"/>
                          <m:t>tortilla</m:t>
                        </m:r>
                      </m:den>
                    </m:f>
                  </m:oMath>
                </a14:m>
                <a:r>
                  <a:rPr lang="en-US" dirty="0"/>
                  <a:t>=0.538 tortilla</a:t>
                </a:r>
                <a:endParaRPr lang="en-US" b="1" dirty="0"/>
              </a:p>
              <a:p>
                <a:endParaRPr lang="en-US" dirty="0"/>
              </a:p>
              <a:p>
                <a:r>
                  <a:rPr lang="en-US" dirty="0"/>
                  <a:t>0.538 tortillas– round up to 1 tortilla</a:t>
                </a:r>
              </a:p>
              <a:p>
                <a:pPr lvl="1"/>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4687DD5D-6C82-4C4A-864F-079C70E4ED4E}"/>
                  </a:ext>
                </a:extLst>
              </p:cNvPr>
              <p:cNvSpPr>
                <a:spLocks noGrp="1" noRot="1" noChangeAspect="1" noMove="1" noResize="1" noEditPoints="1" noAdjustHandles="1" noChangeArrowheads="1" noChangeShapeType="1" noTextEdit="1"/>
              </p:cNvSpPr>
              <p:nvPr>
                <p:ph idx="1"/>
              </p:nvPr>
            </p:nvSpPr>
            <p:spPr>
              <a:xfrm>
                <a:off x="567743" y="1157287"/>
                <a:ext cx="11370972" cy="5411788"/>
              </a:xfrm>
              <a:blipFill>
                <a:blip r:embed="rId2"/>
                <a:stretch>
                  <a:fillRect l="-1233" t="-146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dirty="0"/>
          </a:p>
        </p:txBody>
      </p:sp>
    </p:spTree>
    <p:extLst>
      <p:ext uri="{BB962C8B-B14F-4D97-AF65-F5344CB8AC3E}">
        <p14:creationId xmlns:p14="http://schemas.microsoft.com/office/powerpoint/2010/main" val="3679054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What if my grain is different?</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363651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6603-6C47-4050-B788-64547F881EA3}"/>
              </a:ext>
            </a:extLst>
          </p:cNvPr>
          <p:cNvSpPr>
            <a:spLocks noGrp="1"/>
          </p:cNvSpPr>
          <p:nvPr>
            <p:ph type="title"/>
          </p:nvPr>
        </p:nvSpPr>
        <p:spPr/>
        <p:txBody>
          <a:bodyPr/>
          <a:lstStyle/>
          <a:p>
            <a:r>
              <a:rPr lang="en-US" dirty="0"/>
              <a:t>What if my grain is different? </a:t>
            </a:r>
          </a:p>
        </p:txBody>
      </p:sp>
      <p:sp>
        <p:nvSpPr>
          <p:cNvPr id="4" name="Slide Number Placeholder 3">
            <a:extLst>
              <a:ext uri="{FF2B5EF4-FFF2-40B4-BE49-F238E27FC236}">
                <a16:creationId xmlns:a16="http://schemas.microsoft.com/office/drawing/2014/main" id="{65666086-31A1-4E5C-8434-1B68791D04E6}"/>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dirty="0"/>
          </a:p>
        </p:txBody>
      </p:sp>
      <p:sp>
        <p:nvSpPr>
          <p:cNvPr id="5" name="Content Placeholder 4">
            <a:extLst>
              <a:ext uri="{FF2B5EF4-FFF2-40B4-BE49-F238E27FC236}">
                <a16:creationId xmlns:a16="http://schemas.microsoft.com/office/drawing/2014/main" id="{45517A3D-3340-40B9-B176-F6C74F50B233}"/>
              </a:ext>
            </a:extLst>
          </p:cNvPr>
          <p:cNvSpPr>
            <a:spLocks noGrp="1"/>
          </p:cNvSpPr>
          <p:nvPr>
            <p:ph idx="1"/>
          </p:nvPr>
        </p:nvSpPr>
        <p:spPr/>
        <p:txBody>
          <a:bodyPr/>
          <a:lstStyle/>
          <a:p>
            <a:r>
              <a:rPr lang="en-US" dirty="0"/>
              <a:t>What if the grain you want to use is:</a:t>
            </a:r>
          </a:p>
          <a:p>
            <a:pPr lvl="1"/>
            <a:r>
              <a:rPr lang="en-US" dirty="0"/>
              <a:t>Not on the worksheet’s Grains Chart?</a:t>
            </a:r>
          </a:p>
          <a:p>
            <a:pPr lvl="1"/>
            <a:r>
              <a:rPr lang="en-US" dirty="0"/>
              <a:t>No nutrition facts label available?</a:t>
            </a:r>
          </a:p>
          <a:p>
            <a:r>
              <a:rPr lang="en-US" dirty="0"/>
              <a:t>You’ll need to use another method to understand how much to serve to meet the meal pattern requirements</a:t>
            </a:r>
          </a:p>
          <a:p>
            <a:pPr lvl="1"/>
            <a:r>
              <a:rPr lang="en-US" dirty="0"/>
              <a:t>Calculating grains in a recipe (</a:t>
            </a:r>
            <a:r>
              <a:rPr lang="en-US" b="1" dirty="0"/>
              <a:t>February 15</a:t>
            </a:r>
            <a:r>
              <a:rPr lang="en-US" b="1" baseline="30000" dirty="0"/>
              <a:t>th</a:t>
            </a:r>
            <a:r>
              <a:rPr lang="en-US" b="1" dirty="0"/>
              <a:t> at 10am</a:t>
            </a:r>
            <a:r>
              <a:rPr lang="en-US" dirty="0"/>
              <a:t>) </a:t>
            </a:r>
          </a:p>
          <a:p>
            <a:pPr lvl="1"/>
            <a:r>
              <a:rPr lang="en-US" dirty="0"/>
              <a:t>Food Buying Guide (FBG) Exhibit A Grains Tool</a:t>
            </a:r>
          </a:p>
          <a:p>
            <a:pPr lvl="1"/>
            <a:r>
              <a:rPr lang="en-US" dirty="0"/>
              <a:t>FBG Recipe Analysis Workbook (RAW)</a:t>
            </a:r>
          </a:p>
        </p:txBody>
      </p:sp>
    </p:spTree>
    <p:extLst>
      <p:ext uri="{BB962C8B-B14F-4D97-AF65-F5344CB8AC3E}">
        <p14:creationId xmlns:p14="http://schemas.microsoft.com/office/powerpoint/2010/main" val="2417523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B116-1EBC-4309-9E67-4F1CB4848393}"/>
              </a:ext>
            </a:extLst>
          </p:cNvPr>
          <p:cNvSpPr>
            <a:spLocks noGrp="1"/>
          </p:cNvSpPr>
          <p:nvPr>
            <p:ph type="title"/>
          </p:nvPr>
        </p:nvSpPr>
        <p:spPr/>
        <p:txBody>
          <a:bodyPr/>
          <a:lstStyle/>
          <a:p>
            <a:r>
              <a:rPr lang="en-US" dirty="0"/>
              <a:t>Exhibit A Grain Tool</a:t>
            </a:r>
          </a:p>
        </p:txBody>
      </p:sp>
      <p:sp>
        <p:nvSpPr>
          <p:cNvPr id="3" name="Content Placeholder 2">
            <a:extLst>
              <a:ext uri="{FF2B5EF4-FFF2-40B4-BE49-F238E27FC236}">
                <a16:creationId xmlns:a16="http://schemas.microsoft.com/office/drawing/2014/main" id="{B3927CCA-B4F4-4A29-95E2-9D1F99115F34}"/>
              </a:ext>
            </a:extLst>
          </p:cNvPr>
          <p:cNvSpPr>
            <a:spLocks noGrp="1"/>
          </p:cNvSpPr>
          <p:nvPr>
            <p:ph idx="1"/>
          </p:nvPr>
        </p:nvSpPr>
        <p:spPr>
          <a:xfrm>
            <a:off x="567743" y="1285665"/>
            <a:ext cx="4854489" cy="4794294"/>
          </a:xfrm>
        </p:spPr>
        <p:txBody>
          <a:bodyPr/>
          <a:lstStyle/>
          <a:p>
            <a:r>
              <a:rPr lang="en-US" dirty="0"/>
              <a:t>USDA Food Buying Guide (FBG)</a:t>
            </a:r>
          </a:p>
          <a:p>
            <a:pPr lvl="1"/>
            <a:r>
              <a:rPr lang="en-US" dirty="0">
                <a:hlinkClick r:id="rId2"/>
              </a:rPr>
              <a:t>https://foodbuyingguide.fns.usda.gov/</a:t>
            </a:r>
            <a:endParaRPr lang="en-US" dirty="0"/>
          </a:p>
          <a:p>
            <a:r>
              <a:rPr lang="en-US" dirty="0"/>
              <a:t>Can create a profile to save entries, or enter as a guest</a:t>
            </a:r>
          </a:p>
        </p:txBody>
      </p:sp>
      <p:sp>
        <p:nvSpPr>
          <p:cNvPr id="4" name="Slide Number Placeholder 3">
            <a:extLst>
              <a:ext uri="{FF2B5EF4-FFF2-40B4-BE49-F238E27FC236}">
                <a16:creationId xmlns:a16="http://schemas.microsoft.com/office/drawing/2014/main" id="{8BBEC6C6-3709-4CBB-9BEF-B3A822C2D176}"/>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dirty="0"/>
          </a:p>
        </p:txBody>
      </p:sp>
      <p:pic>
        <p:nvPicPr>
          <p:cNvPr id="8" name="Picture 7" descr="Graphical user interface, text&#10;&#10;Description automatically generated">
            <a:extLst>
              <a:ext uri="{FF2B5EF4-FFF2-40B4-BE49-F238E27FC236}">
                <a16:creationId xmlns:a16="http://schemas.microsoft.com/office/drawing/2014/main" id="{CEA7B34B-1350-4D6A-ABC1-D6190B9B293D}"/>
              </a:ext>
            </a:extLst>
          </p:cNvPr>
          <p:cNvPicPr>
            <a:picLocks noChangeAspect="1"/>
          </p:cNvPicPr>
          <p:nvPr/>
        </p:nvPicPr>
        <p:blipFill>
          <a:blip r:embed="rId3"/>
          <a:stretch>
            <a:fillRect/>
          </a:stretch>
        </p:blipFill>
        <p:spPr>
          <a:xfrm>
            <a:off x="5805325" y="1285664"/>
            <a:ext cx="6133390" cy="4794294"/>
          </a:xfrm>
          <a:prstGeom prst="rect">
            <a:avLst/>
          </a:prstGeom>
        </p:spPr>
      </p:pic>
    </p:spTree>
    <p:extLst>
      <p:ext uri="{BB962C8B-B14F-4D97-AF65-F5344CB8AC3E}">
        <p14:creationId xmlns:p14="http://schemas.microsoft.com/office/powerpoint/2010/main" val="957689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4A45-3C52-4A95-80A9-D79C06663618}"/>
              </a:ext>
            </a:extLst>
          </p:cNvPr>
          <p:cNvSpPr>
            <a:spLocks noGrp="1"/>
          </p:cNvSpPr>
          <p:nvPr>
            <p:ph type="title"/>
          </p:nvPr>
        </p:nvSpPr>
        <p:spPr/>
        <p:txBody>
          <a:bodyPr/>
          <a:lstStyle/>
          <a:p>
            <a:r>
              <a:rPr lang="en-US" dirty="0"/>
              <a:t>Exhibit A Grains Tool</a:t>
            </a:r>
          </a:p>
        </p:txBody>
      </p:sp>
      <p:sp>
        <p:nvSpPr>
          <p:cNvPr id="4" name="Slide Number Placeholder 3">
            <a:extLst>
              <a:ext uri="{FF2B5EF4-FFF2-40B4-BE49-F238E27FC236}">
                <a16:creationId xmlns:a16="http://schemas.microsoft.com/office/drawing/2014/main" id="{0D2ADC6C-7CB0-4910-93C0-14517DB5E004}"/>
              </a:ext>
            </a:extLst>
          </p:cNvPr>
          <p:cNvSpPr>
            <a:spLocks noGrp="1"/>
          </p:cNvSpPr>
          <p:nvPr>
            <p:ph type="sldNum" sz="quarter" idx="12"/>
          </p:nvPr>
        </p:nvSpPr>
        <p:spPr/>
        <p:txBody>
          <a:bodyPr/>
          <a:lstStyle/>
          <a:p>
            <a:fld id="{FF27229C-EC7B-4063-A33B-28A5E87E32ED}" type="slidenum">
              <a:rPr lang="zh-CN" altLang="en-US" smtClean="0"/>
              <a:pPr/>
              <a:t>46</a:t>
            </a:fld>
            <a:endParaRPr lang="zh-CN" altLang="en-US" dirty="0"/>
          </a:p>
        </p:txBody>
      </p:sp>
      <p:pic>
        <p:nvPicPr>
          <p:cNvPr id="6" name="Picture 5" descr="Graphical user interface, website&#10;&#10;Description automatically generated">
            <a:extLst>
              <a:ext uri="{FF2B5EF4-FFF2-40B4-BE49-F238E27FC236}">
                <a16:creationId xmlns:a16="http://schemas.microsoft.com/office/drawing/2014/main" id="{E5955637-6771-4968-8DC2-D1058B28F4C7}"/>
              </a:ext>
            </a:extLst>
          </p:cNvPr>
          <p:cNvPicPr>
            <a:picLocks noChangeAspect="1"/>
          </p:cNvPicPr>
          <p:nvPr/>
        </p:nvPicPr>
        <p:blipFill rotWithShape="1">
          <a:blip r:embed="rId2"/>
          <a:srcRect l="711"/>
          <a:stretch/>
        </p:blipFill>
        <p:spPr>
          <a:xfrm>
            <a:off x="364957" y="1187283"/>
            <a:ext cx="5431583" cy="4603917"/>
          </a:xfrm>
          <a:prstGeom prst="rect">
            <a:avLst/>
          </a:prstGeom>
        </p:spPr>
      </p:pic>
      <p:sp>
        <p:nvSpPr>
          <p:cNvPr id="7" name="Rectangle 6">
            <a:extLst>
              <a:ext uri="{FF2B5EF4-FFF2-40B4-BE49-F238E27FC236}">
                <a16:creationId xmlns:a16="http://schemas.microsoft.com/office/drawing/2014/main" id="{18C30E6E-AFCB-44EB-971B-1465A57FAF8A}"/>
              </a:ext>
            </a:extLst>
          </p:cNvPr>
          <p:cNvSpPr/>
          <p:nvPr/>
        </p:nvSpPr>
        <p:spPr>
          <a:xfrm>
            <a:off x="567743" y="3598422"/>
            <a:ext cx="1630025" cy="267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5B6971D7-CFA8-4DD8-9873-0E7D161ADC7F}"/>
              </a:ext>
            </a:extLst>
          </p:cNvPr>
          <p:cNvPicPr>
            <a:picLocks noChangeAspect="1"/>
          </p:cNvPicPr>
          <p:nvPr/>
        </p:nvPicPr>
        <p:blipFill>
          <a:blip r:embed="rId3"/>
          <a:stretch>
            <a:fillRect/>
          </a:stretch>
        </p:blipFill>
        <p:spPr>
          <a:xfrm>
            <a:off x="6190354" y="2090589"/>
            <a:ext cx="5748361" cy="3015666"/>
          </a:xfrm>
          <a:prstGeom prst="rect">
            <a:avLst/>
          </a:prstGeom>
        </p:spPr>
      </p:pic>
      <p:sp>
        <p:nvSpPr>
          <p:cNvPr id="10" name="Rectangle 9">
            <a:extLst>
              <a:ext uri="{FF2B5EF4-FFF2-40B4-BE49-F238E27FC236}">
                <a16:creationId xmlns:a16="http://schemas.microsoft.com/office/drawing/2014/main" id="{555E34E1-ECE2-431B-8253-D1995A71D005}"/>
              </a:ext>
            </a:extLst>
          </p:cNvPr>
          <p:cNvSpPr/>
          <p:nvPr/>
        </p:nvSpPr>
        <p:spPr>
          <a:xfrm>
            <a:off x="6096000" y="4331368"/>
            <a:ext cx="1491916" cy="4491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26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F799-F05C-4455-944A-BE04462F21CE}"/>
              </a:ext>
            </a:extLst>
          </p:cNvPr>
          <p:cNvSpPr>
            <a:spLocks noGrp="1"/>
          </p:cNvSpPr>
          <p:nvPr>
            <p:ph type="title"/>
          </p:nvPr>
        </p:nvSpPr>
        <p:spPr/>
        <p:txBody>
          <a:bodyPr/>
          <a:lstStyle/>
          <a:p>
            <a:r>
              <a:rPr lang="en-US" dirty="0"/>
              <a:t>Exhibit A Grains Tool</a:t>
            </a:r>
          </a:p>
        </p:txBody>
      </p:sp>
      <p:sp>
        <p:nvSpPr>
          <p:cNvPr id="3" name="Content Placeholder 2">
            <a:extLst>
              <a:ext uri="{FF2B5EF4-FFF2-40B4-BE49-F238E27FC236}">
                <a16:creationId xmlns:a16="http://schemas.microsoft.com/office/drawing/2014/main" id="{398275F5-92E4-4A7D-83A4-EC89B7E8DB2E}"/>
              </a:ext>
            </a:extLst>
          </p:cNvPr>
          <p:cNvSpPr>
            <a:spLocks noGrp="1"/>
          </p:cNvSpPr>
          <p:nvPr>
            <p:ph idx="1"/>
          </p:nvPr>
        </p:nvSpPr>
        <p:spPr/>
        <p:txBody>
          <a:bodyPr/>
          <a:lstStyle/>
          <a:p>
            <a:r>
              <a:rPr lang="en-US" dirty="0"/>
              <a:t>The tool has extensive instructions (including a step-by-step video) to explain how to enter in items, and use the tool to calculate the amount to serve  </a:t>
            </a:r>
          </a:p>
          <a:p>
            <a:endParaRPr lang="en-US" dirty="0"/>
          </a:p>
          <a:p>
            <a:r>
              <a:rPr lang="en-US" dirty="0"/>
              <a:t>Note: this tool will provide you with fractions of servings to get to the minimum ounce equivalent (may be less than what you calculate using other method)</a:t>
            </a:r>
          </a:p>
          <a:p>
            <a:pPr marL="457200" lvl="1" indent="0">
              <a:buNone/>
            </a:pPr>
            <a:endParaRPr lang="en-US" dirty="0"/>
          </a:p>
        </p:txBody>
      </p:sp>
      <p:sp>
        <p:nvSpPr>
          <p:cNvPr id="4" name="Slide Number Placeholder 3">
            <a:extLst>
              <a:ext uri="{FF2B5EF4-FFF2-40B4-BE49-F238E27FC236}">
                <a16:creationId xmlns:a16="http://schemas.microsoft.com/office/drawing/2014/main" id="{7D64B31D-9BB8-40E4-BE4F-C5ED10BED979}"/>
              </a:ext>
            </a:extLst>
          </p:cNvPr>
          <p:cNvSpPr>
            <a:spLocks noGrp="1"/>
          </p:cNvSpPr>
          <p:nvPr>
            <p:ph type="sldNum" sz="quarter" idx="12"/>
          </p:nvPr>
        </p:nvSpPr>
        <p:spPr/>
        <p:txBody>
          <a:bodyPr/>
          <a:lstStyle/>
          <a:p>
            <a:fld id="{FF27229C-EC7B-4063-A33B-28A5E87E32ED}" type="slidenum">
              <a:rPr lang="zh-CN" altLang="en-US" smtClean="0"/>
              <a:pPr/>
              <a:t>47</a:t>
            </a:fld>
            <a:endParaRPr lang="zh-CN" altLang="en-US" dirty="0"/>
          </a:p>
        </p:txBody>
      </p:sp>
    </p:spTree>
    <p:extLst>
      <p:ext uri="{BB962C8B-B14F-4D97-AF65-F5344CB8AC3E}">
        <p14:creationId xmlns:p14="http://schemas.microsoft.com/office/powerpoint/2010/main" val="3137681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Questions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634743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DB65-B697-4D9F-BA39-2C16337AC82B}"/>
              </a:ext>
            </a:extLst>
          </p:cNvPr>
          <p:cNvSpPr>
            <a:spLocks noGrp="1"/>
          </p:cNvSpPr>
          <p:nvPr>
            <p:ph type="title"/>
          </p:nvPr>
        </p:nvSpPr>
        <p:spPr/>
        <p:txBody>
          <a:bodyPr/>
          <a:lstStyle/>
          <a:p>
            <a:r>
              <a:rPr lang="en-US" dirty="0"/>
              <a:t>Certificate of training completion</a:t>
            </a:r>
          </a:p>
        </p:txBody>
      </p:sp>
      <p:sp>
        <p:nvSpPr>
          <p:cNvPr id="3" name="Content Placeholder 2">
            <a:extLst>
              <a:ext uri="{FF2B5EF4-FFF2-40B4-BE49-F238E27FC236}">
                <a16:creationId xmlns:a16="http://schemas.microsoft.com/office/drawing/2014/main" id="{3A963015-1755-4EE3-A27A-3D68C74C85F2}"/>
              </a:ext>
            </a:extLst>
          </p:cNvPr>
          <p:cNvSpPr>
            <a:spLocks noGrp="1"/>
          </p:cNvSpPr>
          <p:nvPr>
            <p:ph idx="1"/>
          </p:nvPr>
        </p:nvSpPr>
        <p:spPr/>
        <p:txBody>
          <a:bodyPr/>
          <a:lstStyle/>
          <a:p>
            <a:r>
              <a:rPr lang="en-US" dirty="0"/>
              <a:t>Please use this link to access a brief survey and get your certificate of training completion:</a:t>
            </a:r>
          </a:p>
          <a:p>
            <a:r>
              <a:rPr lang="en-US" dirty="0">
                <a:hlinkClick r:id="rId2"/>
              </a:rPr>
              <a:t>https://survey.alchemer.com/s3/6727146/FY22-CACFP-Calculating-Ounce-Equivalents-Worksheet</a:t>
            </a:r>
            <a:r>
              <a:rPr lang="en-US" dirty="0"/>
              <a:t> </a:t>
            </a:r>
          </a:p>
        </p:txBody>
      </p:sp>
      <p:sp>
        <p:nvSpPr>
          <p:cNvPr id="4" name="Slide Number Placeholder 3">
            <a:extLst>
              <a:ext uri="{FF2B5EF4-FFF2-40B4-BE49-F238E27FC236}">
                <a16:creationId xmlns:a16="http://schemas.microsoft.com/office/drawing/2014/main" id="{D35B6990-B29D-45C5-8D1F-8F6D975A196D}"/>
              </a:ext>
            </a:extLst>
          </p:cNvPr>
          <p:cNvSpPr>
            <a:spLocks noGrp="1"/>
          </p:cNvSpPr>
          <p:nvPr>
            <p:ph type="sldNum" sz="quarter" idx="12"/>
          </p:nvPr>
        </p:nvSpPr>
        <p:spPr/>
        <p:txBody>
          <a:bodyPr/>
          <a:lstStyle/>
          <a:p>
            <a:fld id="{FF27229C-EC7B-4063-A33B-28A5E87E32ED}" type="slidenum">
              <a:rPr lang="zh-CN" altLang="en-US" smtClean="0"/>
              <a:pPr/>
              <a:t>49</a:t>
            </a:fld>
            <a:endParaRPr lang="zh-CN" altLang="en-US" dirty="0"/>
          </a:p>
        </p:txBody>
      </p:sp>
    </p:spTree>
    <p:extLst>
      <p:ext uri="{BB962C8B-B14F-4D97-AF65-F5344CB8AC3E}">
        <p14:creationId xmlns:p14="http://schemas.microsoft.com/office/powerpoint/2010/main" val="350632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65D9-5F3C-471C-B4C9-69D4E2992D99}"/>
              </a:ext>
            </a:extLst>
          </p:cNvPr>
          <p:cNvSpPr>
            <a:spLocks noGrp="1"/>
          </p:cNvSpPr>
          <p:nvPr>
            <p:ph type="title"/>
          </p:nvPr>
        </p:nvSpPr>
        <p:spPr/>
        <p:txBody>
          <a:bodyPr/>
          <a:lstStyle/>
          <a:p>
            <a:r>
              <a:rPr lang="en-US" dirty="0"/>
              <a:t>Goal for today	</a:t>
            </a:r>
          </a:p>
        </p:txBody>
      </p:sp>
      <p:sp>
        <p:nvSpPr>
          <p:cNvPr id="3" name="Content Placeholder 2">
            <a:extLst>
              <a:ext uri="{FF2B5EF4-FFF2-40B4-BE49-F238E27FC236}">
                <a16:creationId xmlns:a16="http://schemas.microsoft.com/office/drawing/2014/main" id="{E321F20C-E66E-4283-AC81-0CA44BA276C0}"/>
              </a:ext>
            </a:extLst>
          </p:cNvPr>
          <p:cNvSpPr>
            <a:spLocks noGrp="1"/>
          </p:cNvSpPr>
          <p:nvPr>
            <p:ph idx="1"/>
          </p:nvPr>
        </p:nvSpPr>
        <p:spPr/>
        <p:txBody>
          <a:bodyPr/>
          <a:lstStyle/>
          <a:p>
            <a:r>
              <a:rPr lang="en-US" dirty="0"/>
              <a:t>Identify when a center will need to calculate ounce equivalents</a:t>
            </a:r>
          </a:p>
          <a:p>
            <a:r>
              <a:rPr lang="en-US" dirty="0"/>
              <a:t>Walk through the process for Calculating Ounce Equivalents for Grains worksheet</a:t>
            </a:r>
          </a:p>
          <a:p>
            <a:pPr lvl="1"/>
            <a:r>
              <a:rPr lang="en-US" dirty="0"/>
              <a:t>How to use this form</a:t>
            </a:r>
          </a:p>
          <a:p>
            <a:pPr lvl="1"/>
            <a:r>
              <a:rPr lang="en-US" dirty="0"/>
              <a:t>Examples</a:t>
            </a:r>
          </a:p>
          <a:p>
            <a:endParaRPr lang="en-US" dirty="0"/>
          </a:p>
        </p:txBody>
      </p:sp>
      <p:sp>
        <p:nvSpPr>
          <p:cNvPr id="4" name="Slide Number Placeholder 3">
            <a:extLst>
              <a:ext uri="{FF2B5EF4-FFF2-40B4-BE49-F238E27FC236}">
                <a16:creationId xmlns:a16="http://schemas.microsoft.com/office/drawing/2014/main" id="{8C33A57C-8B24-4500-BD7B-9822A57235F9}"/>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3665802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EC02-C346-4100-9B37-3B01B2A30157}"/>
              </a:ext>
            </a:extLst>
          </p:cNvPr>
          <p:cNvSpPr>
            <a:spLocks noGrp="1"/>
          </p:cNvSpPr>
          <p:nvPr>
            <p:ph type="title"/>
          </p:nvPr>
        </p:nvSpPr>
        <p:spPr/>
        <p:txBody>
          <a:bodyPr/>
          <a:lstStyle/>
          <a:p>
            <a:r>
              <a:rPr lang="en-US" dirty="0"/>
              <a:t>CACFP Training Needs</a:t>
            </a:r>
          </a:p>
        </p:txBody>
      </p:sp>
      <p:sp>
        <p:nvSpPr>
          <p:cNvPr id="3" name="Content Placeholder 2">
            <a:extLst>
              <a:ext uri="{FF2B5EF4-FFF2-40B4-BE49-F238E27FC236}">
                <a16:creationId xmlns:a16="http://schemas.microsoft.com/office/drawing/2014/main" id="{9310E17F-7CD9-4BCF-BA5E-7D688EA60BB8}"/>
              </a:ext>
            </a:extLst>
          </p:cNvPr>
          <p:cNvSpPr>
            <a:spLocks noGrp="1"/>
          </p:cNvSpPr>
          <p:nvPr>
            <p:ph idx="1"/>
          </p:nvPr>
        </p:nvSpPr>
        <p:spPr/>
        <p:txBody>
          <a:bodyPr/>
          <a:lstStyle/>
          <a:p>
            <a:r>
              <a:rPr lang="en-US" dirty="0"/>
              <a:t>We are still collecting input on what training topics our programs would like to see!</a:t>
            </a:r>
          </a:p>
          <a:p>
            <a:r>
              <a:rPr lang="en-US" dirty="0"/>
              <a:t>Please take 5 minutes to let me know what training topics of materials would be most beneficial:  </a:t>
            </a:r>
          </a:p>
          <a:p>
            <a:r>
              <a:rPr lang="en-US" dirty="0">
                <a:hlinkClick r:id="rId3"/>
              </a:rPr>
              <a:t>https://survey.alchemer.com/s3/6601545/CACFP-FY22-Training-Needs-Assessment</a:t>
            </a:r>
            <a:r>
              <a:rPr lang="en-US" dirty="0"/>
              <a:t> </a:t>
            </a:r>
          </a:p>
          <a:p>
            <a:endParaRPr lang="en-US" dirty="0"/>
          </a:p>
        </p:txBody>
      </p:sp>
      <p:sp>
        <p:nvSpPr>
          <p:cNvPr id="4" name="Slide Number Placeholder 3">
            <a:extLst>
              <a:ext uri="{FF2B5EF4-FFF2-40B4-BE49-F238E27FC236}">
                <a16:creationId xmlns:a16="http://schemas.microsoft.com/office/drawing/2014/main" id="{4C437B4F-66A7-4BA1-B1F7-57D1A1F5A533}"/>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dirty="0"/>
          </a:p>
        </p:txBody>
      </p:sp>
    </p:spTree>
    <p:extLst>
      <p:ext uri="{BB962C8B-B14F-4D97-AF65-F5344CB8AC3E}">
        <p14:creationId xmlns:p14="http://schemas.microsoft.com/office/powerpoint/2010/main" val="3037345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781.338.6471</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Shannon.Raymond@mass.gov</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 y="3016755"/>
            <a:ext cx="12191999" cy="707886"/>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Shannon Raymond, MPH</a:t>
            </a:r>
          </a:p>
          <a:p>
            <a:pPr algn="ctr"/>
            <a:r>
              <a:rPr lang="en-US" altLang="zh-CN" sz="2000" b="1" dirty="0">
                <a:solidFill>
                  <a:schemeClr val="bg1"/>
                </a:solidFill>
                <a:latin typeface="Segoe SemiBold" panose="020B0703040204020203" pitchFamily="34" charset="0"/>
                <a:cs typeface="Segoe SemiBold" panose="020B0703040204020203" pitchFamily="34" charset="0"/>
              </a:rPr>
              <a:t> Training Coordinator</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8918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When will calculating ounce equivalents be necessary?</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404213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73AB-9BD8-4009-AAA4-46491E8C507E}"/>
              </a:ext>
            </a:extLst>
          </p:cNvPr>
          <p:cNvSpPr>
            <a:spLocks noGrp="1"/>
          </p:cNvSpPr>
          <p:nvPr>
            <p:ph type="title"/>
          </p:nvPr>
        </p:nvSpPr>
        <p:spPr/>
        <p:txBody>
          <a:bodyPr/>
          <a:lstStyle/>
          <a:p>
            <a:r>
              <a:rPr lang="en-US" dirty="0"/>
              <a:t>When to calculate ounce equivalents for grains</a:t>
            </a:r>
          </a:p>
        </p:txBody>
      </p:sp>
      <p:sp>
        <p:nvSpPr>
          <p:cNvPr id="3" name="Content Placeholder 2">
            <a:extLst>
              <a:ext uri="{FF2B5EF4-FFF2-40B4-BE49-F238E27FC236}">
                <a16:creationId xmlns:a16="http://schemas.microsoft.com/office/drawing/2014/main" id="{26321B73-F67B-4CEA-BD67-CDFE98084776}"/>
              </a:ext>
            </a:extLst>
          </p:cNvPr>
          <p:cNvSpPr>
            <a:spLocks noGrp="1"/>
          </p:cNvSpPr>
          <p:nvPr>
            <p:ph idx="1"/>
          </p:nvPr>
        </p:nvSpPr>
        <p:spPr>
          <a:xfrm>
            <a:off x="5218043" y="1230403"/>
            <a:ext cx="6720672" cy="5049746"/>
          </a:xfrm>
        </p:spPr>
        <p:txBody>
          <a:bodyPr/>
          <a:lstStyle/>
          <a:p>
            <a:r>
              <a:rPr lang="en-US" dirty="0"/>
              <a:t>What if the grain you want to use is:</a:t>
            </a:r>
          </a:p>
          <a:p>
            <a:pPr lvl="1"/>
            <a:r>
              <a:rPr lang="en-US" dirty="0"/>
              <a:t>Not on the worksheet’s Grains Chart?</a:t>
            </a:r>
          </a:p>
          <a:p>
            <a:pPr lvl="1"/>
            <a:r>
              <a:rPr lang="en-US" dirty="0"/>
              <a:t>Lighter than the minimum weight in the grains chart?</a:t>
            </a:r>
          </a:p>
          <a:p>
            <a:pPr lvl="1"/>
            <a:r>
              <a:rPr lang="en-US" dirty="0"/>
              <a:t>Smaller than the minimum size in the grains chart?  </a:t>
            </a:r>
          </a:p>
          <a:p>
            <a:r>
              <a:rPr lang="en-US" dirty="0"/>
              <a:t>Calculating grains in recipes will be addressed in a separate training</a:t>
            </a:r>
          </a:p>
        </p:txBody>
      </p:sp>
      <p:sp>
        <p:nvSpPr>
          <p:cNvPr id="4" name="Slide Number Placeholder 3">
            <a:extLst>
              <a:ext uri="{FF2B5EF4-FFF2-40B4-BE49-F238E27FC236}">
                <a16:creationId xmlns:a16="http://schemas.microsoft.com/office/drawing/2014/main" id="{3C323D8E-692A-4B1F-AA1B-9F20A8F22461}"/>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pic>
        <p:nvPicPr>
          <p:cNvPr id="6" name="Picture 5">
            <a:extLst>
              <a:ext uri="{FF2B5EF4-FFF2-40B4-BE49-F238E27FC236}">
                <a16:creationId xmlns:a16="http://schemas.microsoft.com/office/drawing/2014/main" id="{1631606F-7BEF-412C-96B6-F4A76EB33384}"/>
              </a:ext>
            </a:extLst>
          </p:cNvPr>
          <p:cNvPicPr>
            <a:picLocks noChangeAspect="1"/>
          </p:cNvPicPr>
          <p:nvPr/>
        </p:nvPicPr>
        <p:blipFill>
          <a:blip r:embed="rId2"/>
          <a:stretch>
            <a:fillRect/>
          </a:stretch>
        </p:blipFill>
        <p:spPr>
          <a:xfrm>
            <a:off x="567743" y="1230403"/>
            <a:ext cx="4446880" cy="5049746"/>
          </a:xfrm>
          <a:prstGeom prst="rect">
            <a:avLst/>
          </a:prstGeom>
        </p:spPr>
      </p:pic>
    </p:spTree>
    <p:extLst>
      <p:ext uri="{BB962C8B-B14F-4D97-AF65-F5344CB8AC3E}">
        <p14:creationId xmlns:p14="http://schemas.microsoft.com/office/powerpoint/2010/main" val="208689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5370-4ADD-40CF-BEB0-B250290F6935}"/>
              </a:ext>
            </a:extLst>
          </p:cNvPr>
          <p:cNvSpPr>
            <a:spLocks noGrp="1"/>
          </p:cNvSpPr>
          <p:nvPr>
            <p:ph type="title"/>
          </p:nvPr>
        </p:nvSpPr>
        <p:spPr/>
        <p:txBody>
          <a:bodyPr/>
          <a:lstStyle/>
          <a:p>
            <a:r>
              <a:rPr lang="en-US" dirty="0"/>
              <a:t>Calculating oz eq</a:t>
            </a:r>
          </a:p>
        </p:txBody>
      </p:sp>
      <p:sp>
        <p:nvSpPr>
          <p:cNvPr id="3" name="Content Placeholder 2">
            <a:extLst>
              <a:ext uri="{FF2B5EF4-FFF2-40B4-BE49-F238E27FC236}">
                <a16:creationId xmlns:a16="http://schemas.microsoft.com/office/drawing/2014/main" id="{58BB7F86-9499-4B21-A1F9-74C06AA3E7A6}"/>
              </a:ext>
            </a:extLst>
          </p:cNvPr>
          <p:cNvSpPr>
            <a:spLocks noGrp="1"/>
          </p:cNvSpPr>
          <p:nvPr>
            <p:ph idx="1"/>
          </p:nvPr>
        </p:nvSpPr>
        <p:spPr/>
        <p:txBody>
          <a:bodyPr/>
          <a:lstStyle/>
          <a:p>
            <a:r>
              <a:rPr lang="en-US" dirty="0"/>
              <a:t>Using the Ounce Equivalents Worksheet is a very straightforward method to determine how much of a grain to serve, however any method can be used </a:t>
            </a:r>
          </a:p>
          <a:p>
            <a:r>
              <a:rPr lang="en-US" dirty="0"/>
              <a:t>Whatever method you prefer and can confidently use for grains will be acceptable!</a:t>
            </a:r>
          </a:p>
          <a:p>
            <a:r>
              <a:rPr lang="en-US" dirty="0"/>
              <a:t>You don’t need to document your method anywhere, but whoever is determining oz eq should be able to answer questions on their methods, if needed </a:t>
            </a:r>
          </a:p>
          <a:p>
            <a:pPr>
              <a:tabLst>
                <a:tab pos="9094788" algn="l"/>
              </a:tabLst>
            </a:pPr>
            <a:endParaRPr lang="en-US" dirty="0"/>
          </a:p>
        </p:txBody>
      </p:sp>
      <p:sp>
        <p:nvSpPr>
          <p:cNvPr id="4" name="Slide Number Placeholder 3">
            <a:extLst>
              <a:ext uri="{FF2B5EF4-FFF2-40B4-BE49-F238E27FC236}">
                <a16:creationId xmlns:a16="http://schemas.microsoft.com/office/drawing/2014/main" id="{0095BB43-C0A6-45B7-B2A3-726635508F41}"/>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355168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Using the Calculating Ounce Equivalents Worksheet</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138070763"/>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35941</TotalTime>
  <Words>2497</Words>
  <Application>Microsoft Office PowerPoint</Application>
  <PresentationFormat>Widescreen</PresentationFormat>
  <Paragraphs>408</Paragraphs>
  <Slides>51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等线</vt:lpstr>
      <vt:lpstr>Arial</vt:lpstr>
      <vt:lpstr>Cambria Math</vt:lpstr>
      <vt:lpstr>Courier New</vt:lpstr>
      <vt:lpstr>Segoe</vt:lpstr>
      <vt:lpstr>Segoe SemiBold</vt:lpstr>
      <vt:lpstr>Segoe UI</vt:lpstr>
      <vt:lpstr>Segoe UI Semibold</vt:lpstr>
      <vt:lpstr>Wingdings</vt:lpstr>
      <vt:lpstr>ESE​​</vt:lpstr>
      <vt:lpstr>Welcome to CACFP Calculating Ounce Equivalents Training </vt:lpstr>
      <vt:lpstr>Calculating Oz Eq Worksheet</vt:lpstr>
      <vt:lpstr>Current USDA nondiscrimination statement</vt:lpstr>
      <vt:lpstr>Ounce Equivalents Implementation</vt:lpstr>
      <vt:lpstr>Goal for today </vt:lpstr>
      <vt:lpstr>PowerPoint Presentation</vt:lpstr>
      <vt:lpstr>When to calculate ounce equivalents for grains</vt:lpstr>
      <vt:lpstr>Calculating oz eq</vt:lpstr>
      <vt:lpstr>PowerPoint Presentation</vt:lpstr>
      <vt:lpstr>Using Ounce Equivalents in the CACFP Worksheet</vt:lpstr>
      <vt:lpstr>Using the worksheet</vt:lpstr>
      <vt:lpstr>Using the ounce equivalents worksheet</vt:lpstr>
      <vt:lpstr>Step 1: What is the requirement?</vt:lpstr>
      <vt:lpstr>Step 2: Find the grain on the chart</vt:lpstr>
      <vt:lpstr>Step 3: Nutrition Facts Label</vt:lpstr>
      <vt:lpstr>Step 4: Calculate</vt:lpstr>
      <vt:lpstr>PowerPoint Presentation</vt:lpstr>
      <vt:lpstr>Example 1: Pita bead</vt:lpstr>
      <vt:lpstr>Step 1: What is the requirement?</vt:lpstr>
      <vt:lpstr>Step 1: What is the requirement?</vt:lpstr>
      <vt:lpstr>Step 2: Find the item on the chart</vt:lpstr>
      <vt:lpstr>Step 2: Find the item on the chart</vt:lpstr>
      <vt:lpstr>Step 3: Nutrition Facts Label</vt:lpstr>
      <vt:lpstr>Step 4: Calculate</vt:lpstr>
      <vt:lpstr>Step 4: Calculate</vt:lpstr>
      <vt:lpstr>Step 5 (option): Rounding </vt:lpstr>
      <vt:lpstr>Example 2: Bagels </vt:lpstr>
      <vt:lpstr>Step 1: What is the requirement?</vt:lpstr>
      <vt:lpstr>Step 1: What is the requirement?</vt:lpstr>
      <vt:lpstr>Step 2: Find the item on the chart</vt:lpstr>
      <vt:lpstr>Step 2: Find the item on the chart</vt:lpstr>
      <vt:lpstr>Step 3: Nutrition Facts Label</vt:lpstr>
      <vt:lpstr>Step 4: Calculate</vt:lpstr>
      <vt:lpstr>Step 5 (option): Rounding </vt:lpstr>
      <vt:lpstr>Example 3: Tacos</vt:lpstr>
      <vt:lpstr>Step 1: What is the requirement?</vt:lpstr>
      <vt:lpstr>Step 1: What is the requirement?</vt:lpstr>
      <vt:lpstr>Step 2: Find the item on the chart</vt:lpstr>
      <vt:lpstr>Step 2: Find the item on the chart</vt:lpstr>
      <vt:lpstr>Step 3: Nutrition Facts Label</vt:lpstr>
      <vt:lpstr>Step 4: Calculate</vt:lpstr>
      <vt:lpstr>Step 4: Calculate</vt:lpstr>
      <vt:lpstr>PowerPoint Presentation</vt:lpstr>
      <vt:lpstr>What if my grain is different? </vt:lpstr>
      <vt:lpstr>Exhibit A Grain Tool</vt:lpstr>
      <vt:lpstr>Exhibit A Grains Tool</vt:lpstr>
      <vt:lpstr>Exhibit A Grains Tool</vt:lpstr>
      <vt:lpstr>PowerPoint Presentation</vt:lpstr>
      <vt:lpstr>Certificate of training completion</vt:lpstr>
      <vt:lpstr>CACFP Training Needs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Main Title Here</dc:title>
  <dc:creator>Raymond, Shannon (DESE)</dc:creator>
  <cp:lastModifiedBy>Robin Brooks</cp:lastModifiedBy>
  <cp:revision>328</cp:revision>
  <cp:lastPrinted>2017-08-07T14:46:10Z</cp:lastPrinted>
  <dcterms:created xsi:type="dcterms:W3CDTF">2019-04-04T15:16:52Z</dcterms:created>
  <dcterms:modified xsi:type="dcterms:W3CDTF">2022-05-11T14:18:12Z</dcterms:modified>
</cp:coreProperties>
</file>