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588" r:id="rId2"/>
    <p:sldId id="277" r:id="rId3"/>
    <p:sldId id="257" r:id="rId4"/>
    <p:sldId id="604" r:id="rId5"/>
    <p:sldId id="674" r:id="rId6"/>
    <p:sldId id="568" r:id="rId7"/>
    <p:sldId id="705" r:id="rId8"/>
    <p:sldId id="679" r:id="rId9"/>
    <p:sldId id="610" r:id="rId10"/>
    <p:sldId id="680" r:id="rId11"/>
    <p:sldId id="739" r:id="rId12"/>
    <p:sldId id="681" r:id="rId13"/>
    <p:sldId id="707" r:id="rId14"/>
    <p:sldId id="708" r:id="rId15"/>
    <p:sldId id="709" r:id="rId16"/>
    <p:sldId id="711" r:id="rId17"/>
    <p:sldId id="740" r:id="rId18"/>
    <p:sldId id="741" r:id="rId19"/>
    <p:sldId id="742" r:id="rId20"/>
    <p:sldId id="644" r:id="rId21"/>
    <p:sldId id="686" r:id="rId22"/>
    <p:sldId id="743" r:id="rId23"/>
    <p:sldId id="750" r:id="rId24"/>
    <p:sldId id="744" r:id="rId25"/>
    <p:sldId id="751" r:id="rId26"/>
    <p:sldId id="745" r:id="rId27"/>
    <p:sldId id="752" r:id="rId28"/>
    <p:sldId id="746" r:id="rId29"/>
    <p:sldId id="747" r:id="rId30"/>
    <p:sldId id="748" r:id="rId31"/>
    <p:sldId id="749" r:id="rId32"/>
    <p:sldId id="777" r:id="rId33"/>
    <p:sldId id="753" r:id="rId34"/>
    <p:sldId id="754" r:id="rId35"/>
    <p:sldId id="755" r:id="rId36"/>
    <p:sldId id="756" r:id="rId37"/>
    <p:sldId id="757" r:id="rId38"/>
    <p:sldId id="758" r:id="rId39"/>
    <p:sldId id="759" r:id="rId40"/>
    <p:sldId id="760" r:id="rId41"/>
    <p:sldId id="761" r:id="rId42"/>
    <p:sldId id="762" r:id="rId43"/>
    <p:sldId id="763" r:id="rId44"/>
    <p:sldId id="764" r:id="rId45"/>
    <p:sldId id="765" r:id="rId46"/>
    <p:sldId id="766" r:id="rId47"/>
    <p:sldId id="767" r:id="rId48"/>
    <p:sldId id="768" r:id="rId49"/>
    <p:sldId id="769" r:id="rId50"/>
    <p:sldId id="770" r:id="rId51"/>
    <p:sldId id="771" r:id="rId52"/>
    <p:sldId id="775" r:id="rId53"/>
    <p:sldId id="772" r:id="rId54"/>
    <p:sldId id="773" r:id="rId55"/>
    <p:sldId id="774" r:id="rId56"/>
    <p:sldId id="776" r:id="rId57"/>
    <p:sldId id="585" r:id="rId58"/>
    <p:sldId id="704" r:id="rId59"/>
    <p:sldId id="703" r:id="rId60"/>
    <p:sldId id="738" r:id="rId61"/>
    <p:sldId id="492" r:id="rId6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588"/>
            <p14:sldId id="277"/>
            <p14:sldId id="257"/>
            <p14:sldId id="604"/>
            <p14:sldId id="674"/>
            <p14:sldId id="568"/>
            <p14:sldId id="705"/>
            <p14:sldId id="679"/>
            <p14:sldId id="610"/>
            <p14:sldId id="680"/>
            <p14:sldId id="739"/>
            <p14:sldId id="681"/>
            <p14:sldId id="707"/>
            <p14:sldId id="708"/>
            <p14:sldId id="709"/>
            <p14:sldId id="711"/>
            <p14:sldId id="740"/>
            <p14:sldId id="741"/>
            <p14:sldId id="742"/>
            <p14:sldId id="644"/>
            <p14:sldId id="686"/>
            <p14:sldId id="743"/>
            <p14:sldId id="750"/>
            <p14:sldId id="744"/>
            <p14:sldId id="751"/>
            <p14:sldId id="745"/>
            <p14:sldId id="752"/>
            <p14:sldId id="746"/>
            <p14:sldId id="747"/>
            <p14:sldId id="748"/>
            <p14:sldId id="749"/>
            <p14:sldId id="777"/>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5"/>
            <p14:sldId id="772"/>
            <p14:sldId id="773"/>
            <p14:sldId id="774"/>
            <p14:sldId id="776"/>
            <p14:sldId id="585"/>
            <p14:sldId id="704"/>
            <p14:sldId id="703"/>
            <p14:sldId id="738"/>
            <p14:sldId id="4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mond, Shannon (DESE)" initials="RS(" lastIdx="13" clrIdx="0">
    <p:extLst>
      <p:ext uri="{19B8F6BF-5375-455C-9EA6-DF929625EA0E}">
        <p15:presenceInfo xmlns:p15="http://schemas.microsoft.com/office/powerpoint/2012/main" userId="S::Shannon.Raymond@mass.gov::9d43d8f5-1318-4cd1-ba89-a1ff41b22e08" providerId="AD"/>
      </p:ext>
    </p:extLst>
  </p:cmAuthor>
  <p:cmAuthor id="2" name="Canning, Frances (DESE)" initials="CF(" lastIdx="4" clrIdx="1">
    <p:extLst>
      <p:ext uri="{19B8F6BF-5375-455C-9EA6-DF929625EA0E}">
        <p15:presenceInfo xmlns:p15="http://schemas.microsoft.com/office/powerpoint/2012/main" userId="S::Frances.A.Canning@mass.gov::4a4f8eb4-f13f-4d79-baf4-2642db8f6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1" autoAdjust="0"/>
    <p:restoredTop sz="96000" autoAdjust="0"/>
  </p:normalViewPr>
  <p:slideViewPr>
    <p:cSldViewPr snapToGrid="0">
      <p:cViewPr varScale="1">
        <p:scale>
          <a:sx n="105" d="100"/>
          <a:sy n="105" d="100"/>
        </p:scale>
        <p:origin x="2400" y="7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DF470-1306-4B18-B8E8-E546B0F672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C8F46CF-7D26-423C-AF3F-8ABE53319BE0}">
      <dgm:prSet phldrT="[Text]"/>
      <dgm:spPr/>
      <dgm:t>
        <a:bodyPr/>
        <a:lstStyle/>
        <a:p>
          <a:r>
            <a:rPr lang="en-US" dirty="0"/>
            <a:t>Identify creditable grains</a:t>
          </a:r>
        </a:p>
      </dgm:t>
    </dgm:pt>
    <dgm:pt modelId="{F5ED61C0-6085-4091-A3DD-2B1E2F8F4EAA}" type="parTrans" cxnId="{1E66A3BF-DE11-40B8-A951-E5FE94230CD3}">
      <dgm:prSet/>
      <dgm:spPr/>
      <dgm:t>
        <a:bodyPr/>
        <a:lstStyle/>
        <a:p>
          <a:endParaRPr lang="en-US"/>
        </a:p>
      </dgm:t>
    </dgm:pt>
    <dgm:pt modelId="{AAFB2A72-ECD3-49AC-95E2-5B3BEB6B8CDC}" type="sibTrans" cxnId="{1E66A3BF-DE11-40B8-A951-E5FE94230CD3}">
      <dgm:prSet/>
      <dgm:spPr/>
      <dgm:t>
        <a:bodyPr/>
        <a:lstStyle/>
        <a:p>
          <a:endParaRPr lang="en-US"/>
        </a:p>
      </dgm:t>
    </dgm:pt>
    <dgm:pt modelId="{B2EF1F47-C6DA-4194-8E2C-B7A7CB795042}">
      <dgm:prSet phldrT="[Text]"/>
      <dgm:spPr/>
      <dgm:t>
        <a:bodyPr/>
        <a:lstStyle/>
        <a:p>
          <a:r>
            <a:rPr lang="en-US" dirty="0"/>
            <a:t>List each creditable grain ingredient in the recipe</a:t>
          </a:r>
        </a:p>
      </dgm:t>
    </dgm:pt>
    <dgm:pt modelId="{2A432F47-C2DD-470B-9383-26CE806D192D}" type="parTrans" cxnId="{2D3A42DE-719B-4B71-8921-86C986AB0F99}">
      <dgm:prSet/>
      <dgm:spPr/>
      <dgm:t>
        <a:bodyPr/>
        <a:lstStyle/>
        <a:p>
          <a:endParaRPr lang="en-US"/>
        </a:p>
      </dgm:t>
    </dgm:pt>
    <dgm:pt modelId="{6A0066CF-38BB-4915-95F5-40B7D88E1EDD}" type="sibTrans" cxnId="{2D3A42DE-719B-4B71-8921-86C986AB0F99}">
      <dgm:prSet/>
      <dgm:spPr/>
      <dgm:t>
        <a:bodyPr/>
        <a:lstStyle/>
        <a:p>
          <a:endParaRPr lang="en-US"/>
        </a:p>
      </dgm:t>
    </dgm:pt>
    <dgm:pt modelId="{227CF217-7DAD-4D97-AA26-05B986366D27}">
      <dgm:prSet phldrT="[Text]"/>
      <dgm:spPr/>
      <dgm:t>
        <a:bodyPr/>
        <a:lstStyle/>
        <a:p>
          <a:r>
            <a:rPr lang="en-US" dirty="0"/>
            <a:t>List amount of each creditable grain</a:t>
          </a:r>
        </a:p>
      </dgm:t>
    </dgm:pt>
    <dgm:pt modelId="{2F165272-0E79-436E-9007-69379793A054}" type="parTrans" cxnId="{FF7278F8-152B-4AE0-8018-FFA9E3236541}">
      <dgm:prSet/>
      <dgm:spPr/>
      <dgm:t>
        <a:bodyPr/>
        <a:lstStyle/>
        <a:p>
          <a:endParaRPr lang="en-US"/>
        </a:p>
      </dgm:t>
    </dgm:pt>
    <dgm:pt modelId="{AD944918-F2EE-44BE-9473-50C35D73C885}" type="sibTrans" cxnId="{FF7278F8-152B-4AE0-8018-FFA9E3236541}">
      <dgm:prSet/>
      <dgm:spPr/>
      <dgm:t>
        <a:bodyPr/>
        <a:lstStyle/>
        <a:p>
          <a:endParaRPr lang="en-US"/>
        </a:p>
      </dgm:t>
    </dgm:pt>
    <dgm:pt modelId="{D67107B5-DEED-4C0F-B548-D2589BB0AE1E}">
      <dgm:prSet phldrT="[Text]"/>
      <dgm:spPr/>
      <dgm:t>
        <a:bodyPr/>
        <a:lstStyle/>
        <a:p>
          <a:r>
            <a:rPr lang="en-US" dirty="0"/>
            <a:t>If amounts are listed as fractions, change to decimals</a:t>
          </a:r>
        </a:p>
      </dgm:t>
    </dgm:pt>
    <dgm:pt modelId="{5E3B7102-82D0-405A-B4D4-9A69FACD86CA}" type="parTrans" cxnId="{9FFCA13F-BA49-4EC1-97F7-B31789994D39}">
      <dgm:prSet/>
      <dgm:spPr/>
      <dgm:t>
        <a:bodyPr/>
        <a:lstStyle/>
        <a:p>
          <a:endParaRPr lang="en-US"/>
        </a:p>
      </dgm:t>
    </dgm:pt>
    <dgm:pt modelId="{B662A0E3-56FF-4CF4-9B35-6E7D8188B7E0}" type="sibTrans" cxnId="{9FFCA13F-BA49-4EC1-97F7-B31789994D39}">
      <dgm:prSet/>
      <dgm:spPr/>
      <dgm:t>
        <a:bodyPr/>
        <a:lstStyle/>
        <a:p>
          <a:endParaRPr lang="en-US"/>
        </a:p>
      </dgm:t>
    </dgm:pt>
    <dgm:pt modelId="{E1EBB6A5-BE14-41F0-957B-7DFA57AEA95D}">
      <dgm:prSet/>
      <dgm:spPr/>
      <dgm:t>
        <a:bodyPr/>
        <a:lstStyle/>
        <a:p>
          <a:r>
            <a:rPr lang="en-US" dirty="0"/>
            <a:t>If amounts of grains are listed in cups/ounces/pounds, change these measurements to grams</a:t>
          </a:r>
        </a:p>
      </dgm:t>
    </dgm:pt>
    <dgm:pt modelId="{DC89CE8F-0716-489E-97BC-32103C914C70}" type="parTrans" cxnId="{EA054C09-8BCA-4F52-8230-25FBA44C7443}">
      <dgm:prSet/>
      <dgm:spPr/>
      <dgm:t>
        <a:bodyPr/>
        <a:lstStyle/>
        <a:p>
          <a:endParaRPr lang="en-US"/>
        </a:p>
      </dgm:t>
    </dgm:pt>
    <dgm:pt modelId="{23F70D9E-9384-474A-A269-111AB914C85E}" type="sibTrans" cxnId="{EA054C09-8BCA-4F52-8230-25FBA44C7443}">
      <dgm:prSet/>
      <dgm:spPr/>
      <dgm:t>
        <a:bodyPr/>
        <a:lstStyle/>
        <a:p>
          <a:endParaRPr lang="en-US"/>
        </a:p>
      </dgm:t>
    </dgm:pt>
    <dgm:pt modelId="{11EBEF6C-7CF1-42A7-BBCB-A973103E3668}">
      <dgm:prSet/>
      <dgm:spPr/>
      <dgm:t>
        <a:bodyPr/>
        <a:lstStyle/>
        <a:p>
          <a:r>
            <a:rPr lang="en-US" dirty="0"/>
            <a:t>If amounts are listed in grams (g), skip to next step</a:t>
          </a:r>
        </a:p>
      </dgm:t>
    </dgm:pt>
    <dgm:pt modelId="{C2FD3DA3-DEA1-4F87-839E-F6E3C4B5D040}" type="parTrans" cxnId="{C1A3EB68-523C-407D-9A78-95D9047FD265}">
      <dgm:prSet/>
      <dgm:spPr/>
      <dgm:t>
        <a:bodyPr/>
        <a:lstStyle/>
        <a:p>
          <a:endParaRPr lang="en-US"/>
        </a:p>
      </dgm:t>
    </dgm:pt>
    <dgm:pt modelId="{5C6AB6BE-8EAA-4506-8ACF-5F5C99CBE87D}" type="sibTrans" cxnId="{C1A3EB68-523C-407D-9A78-95D9047FD265}">
      <dgm:prSet/>
      <dgm:spPr/>
      <dgm:t>
        <a:bodyPr/>
        <a:lstStyle/>
        <a:p>
          <a:endParaRPr lang="en-US"/>
        </a:p>
      </dgm:t>
    </dgm:pt>
    <dgm:pt modelId="{5DF2BDBB-2A88-477C-8015-B4987F811BCB}">
      <dgm:prSet/>
      <dgm:spPr/>
      <dgm:t>
        <a:bodyPr/>
        <a:lstStyle/>
        <a:p>
          <a:r>
            <a:rPr lang="en-US" dirty="0"/>
            <a:t>Multiply amount of creditable grain by the conversion factor</a:t>
          </a:r>
        </a:p>
      </dgm:t>
    </dgm:pt>
    <dgm:pt modelId="{78566745-EAB3-4616-931A-77B44C7EE9DD}" type="parTrans" cxnId="{3C354A7B-C48A-4BA8-B1D0-E88D618E5CE9}">
      <dgm:prSet/>
      <dgm:spPr/>
      <dgm:t>
        <a:bodyPr/>
        <a:lstStyle/>
        <a:p>
          <a:endParaRPr lang="en-US"/>
        </a:p>
      </dgm:t>
    </dgm:pt>
    <dgm:pt modelId="{708B6E06-C306-4B08-85B2-39A13280D000}" type="sibTrans" cxnId="{3C354A7B-C48A-4BA8-B1D0-E88D618E5CE9}">
      <dgm:prSet/>
      <dgm:spPr/>
      <dgm:t>
        <a:bodyPr/>
        <a:lstStyle/>
        <a:p>
          <a:endParaRPr lang="en-US"/>
        </a:p>
      </dgm:t>
    </dgm:pt>
    <dgm:pt modelId="{6658C07C-DA2C-4B47-A3DE-14B542CB7B93}">
      <dgm:prSet/>
      <dgm:spPr/>
      <dgm:t>
        <a:bodyPr/>
        <a:lstStyle/>
        <a:p>
          <a:r>
            <a:rPr lang="en-US" dirty="0"/>
            <a:t>If item has been weighed, enter weight in final column</a:t>
          </a:r>
        </a:p>
      </dgm:t>
    </dgm:pt>
    <dgm:pt modelId="{158A3D27-41AE-4EF8-A1E8-FD88093D4801}" type="parTrans" cxnId="{CF87B473-F4E9-4213-AD1C-544317034C4A}">
      <dgm:prSet/>
      <dgm:spPr/>
      <dgm:t>
        <a:bodyPr/>
        <a:lstStyle/>
        <a:p>
          <a:endParaRPr lang="en-US"/>
        </a:p>
      </dgm:t>
    </dgm:pt>
    <dgm:pt modelId="{B541023F-B877-4905-AB22-0A144DD075DB}" type="sibTrans" cxnId="{CF87B473-F4E9-4213-AD1C-544317034C4A}">
      <dgm:prSet/>
      <dgm:spPr/>
      <dgm:t>
        <a:bodyPr/>
        <a:lstStyle/>
        <a:p>
          <a:endParaRPr lang="en-US"/>
        </a:p>
      </dgm:t>
    </dgm:pt>
    <dgm:pt modelId="{4188A921-D52D-4674-8C37-8784ABDA4CC8}">
      <dgm:prSet/>
      <dgm:spPr/>
      <dgm:t>
        <a:bodyPr/>
        <a:lstStyle/>
        <a:p>
          <a:r>
            <a:rPr lang="en-US" dirty="0"/>
            <a:t>Add all grams of creditable grains ingredients to determine total grams of grains in recipe</a:t>
          </a:r>
        </a:p>
      </dgm:t>
    </dgm:pt>
    <dgm:pt modelId="{0D133B8D-52F3-4321-87E5-B2E83E0B81B9}" type="parTrans" cxnId="{41C5C788-0F4E-4243-A586-3EA3CE3AF2CD}">
      <dgm:prSet/>
      <dgm:spPr/>
      <dgm:t>
        <a:bodyPr/>
        <a:lstStyle/>
        <a:p>
          <a:endParaRPr lang="en-US"/>
        </a:p>
      </dgm:t>
    </dgm:pt>
    <dgm:pt modelId="{2A69AA8E-895A-4597-A68B-C5D59676545C}" type="sibTrans" cxnId="{41C5C788-0F4E-4243-A586-3EA3CE3AF2CD}">
      <dgm:prSet/>
      <dgm:spPr/>
      <dgm:t>
        <a:bodyPr/>
        <a:lstStyle/>
        <a:p>
          <a:endParaRPr lang="en-US"/>
        </a:p>
      </dgm:t>
    </dgm:pt>
    <dgm:pt modelId="{8592CF4B-E15A-4C32-BA1B-31C27A91DF07}">
      <dgm:prSet/>
      <dgm:spPr/>
      <dgm:t>
        <a:bodyPr/>
        <a:lstStyle/>
        <a:p>
          <a:r>
            <a:rPr lang="en-US" dirty="0"/>
            <a:t>Divide total grams of grains by number of servings (yield)</a:t>
          </a:r>
        </a:p>
      </dgm:t>
    </dgm:pt>
    <dgm:pt modelId="{34B5F21E-E070-4817-AF56-E99322B1843E}" type="parTrans" cxnId="{799E11FE-8AA0-4BF5-82CF-B90F854AF8AC}">
      <dgm:prSet/>
      <dgm:spPr/>
      <dgm:t>
        <a:bodyPr/>
        <a:lstStyle/>
        <a:p>
          <a:endParaRPr lang="en-US"/>
        </a:p>
      </dgm:t>
    </dgm:pt>
    <dgm:pt modelId="{F4EAD069-66B8-4349-9E0D-BA9DEF6569D7}" type="sibTrans" cxnId="{799E11FE-8AA0-4BF5-82CF-B90F854AF8AC}">
      <dgm:prSet/>
      <dgm:spPr/>
      <dgm:t>
        <a:bodyPr/>
        <a:lstStyle/>
        <a:p>
          <a:endParaRPr lang="en-US"/>
        </a:p>
      </dgm:t>
    </dgm:pt>
    <dgm:pt modelId="{2030DD65-944B-4911-ABEA-9B599C5EFAB2}">
      <dgm:prSet/>
      <dgm:spPr/>
      <dgm:t>
        <a:bodyPr/>
        <a:lstStyle/>
        <a:p>
          <a:r>
            <a:rPr lang="en-US" dirty="0"/>
            <a:t>Divide grams per serving by 16 grams</a:t>
          </a:r>
        </a:p>
      </dgm:t>
    </dgm:pt>
    <dgm:pt modelId="{E408158D-ABB3-4C62-8BBE-F1C53E0B6B8B}" type="parTrans" cxnId="{D7013BB9-9A69-4128-B741-91D5BC7A5119}">
      <dgm:prSet/>
      <dgm:spPr/>
      <dgm:t>
        <a:bodyPr/>
        <a:lstStyle/>
        <a:p>
          <a:endParaRPr lang="en-US"/>
        </a:p>
      </dgm:t>
    </dgm:pt>
    <dgm:pt modelId="{B271EC3D-7ECA-422F-BE73-07F0579A7A6B}" type="sibTrans" cxnId="{D7013BB9-9A69-4128-B741-91D5BC7A5119}">
      <dgm:prSet/>
      <dgm:spPr/>
      <dgm:t>
        <a:bodyPr/>
        <a:lstStyle/>
        <a:p>
          <a:endParaRPr lang="en-US"/>
        </a:p>
      </dgm:t>
    </dgm:pt>
    <dgm:pt modelId="{A036EF29-F2A6-415E-AE85-2A5F82CDC25D}">
      <dgm:prSet/>
      <dgm:spPr/>
      <dgm:t>
        <a:bodyPr/>
        <a:lstStyle/>
        <a:p>
          <a:r>
            <a:rPr lang="en-US" dirty="0"/>
            <a:t>If this ends in a decimal, round the number down to the nearest 0.25oz</a:t>
          </a:r>
        </a:p>
      </dgm:t>
    </dgm:pt>
    <dgm:pt modelId="{9C35EFE3-DF80-44B0-902B-08E44C80BD5C}" type="parTrans" cxnId="{4ABC6CBE-6000-46A8-BF7A-1AD5A36510DE}">
      <dgm:prSet/>
      <dgm:spPr/>
      <dgm:t>
        <a:bodyPr/>
        <a:lstStyle/>
        <a:p>
          <a:endParaRPr lang="en-US"/>
        </a:p>
      </dgm:t>
    </dgm:pt>
    <dgm:pt modelId="{04533A07-6A69-4E02-A33F-26B9B0D046B4}" type="sibTrans" cxnId="{4ABC6CBE-6000-46A8-BF7A-1AD5A36510DE}">
      <dgm:prSet/>
      <dgm:spPr/>
      <dgm:t>
        <a:bodyPr/>
        <a:lstStyle/>
        <a:p>
          <a:endParaRPr lang="en-US"/>
        </a:p>
      </dgm:t>
    </dgm:pt>
    <dgm:pt modelId="{DCE75D17-F951-4096-9FC5-572A114EC5B4}" type="pres">
      <dgm:prSet presAssocID="{380DF470-1306-4B18-B8E8-E546B0F67240}" presName="linear" presStyleCnt="0">
        <dgm:presLayoutVars>
          <dgm:animLvl val="lvl"/>
          <dgm:resizeHandles val="exact"/>
        </dgm:presLayoutVars>
      </dgm:prSet>
      <dgm:spPr/>
    </dgm:pt>
    <dgm:pt modelId="{7F9DCFC0-E4E4-4B8B-9925-49733D2727FE}" type="pres">
      <dgm:prSet presAssocID="{9C8F46CF-7D26-423C-AF3F-8ABE53319BE0}" presName="parentText" presStyleLbl="node1" presStyleIdx="0" presStyleCnt="7">
        <dgm:presLayoutVars>
          <dgm:chMax val="0"/>
          <dgm:bulletEnabled val="1"/>
        </dgm:presLayoutVars>
      </dgm:prSet>
      <dgm:spPr/>
    </dgm:pt>
    <dgm:pt modelId="{7D1C4F2D-586D-460C-9E5C-B79263C175FC}" type="pres">
      <dgm:prSet presAssocID="{9C8F46CF-7D26-423C-AF3F-8ABE53319BE0}" presName="childText" presStyleLbl="revTx" presStyleIdx="0" presStyleCnt="5">
        <dgm:presLayoutVars>
          <dgm:bulletEnabled val="1"/>
        </dgm:presLayoutVars>
      </dgm:prSet>
      <dgm:spPr/>
    </dgm:pt>
    <dgm:pt modelId="{6B53CF31-D0D5-4C66-BC27-CECA4A96C354}" type="pres">
      <dgm:prSet presAssocID="{227CF217-7DAD-4D97-AA26-05B986366D27}" presName="parentText" presStyleLbl="node1" presStyleIdx="1" presStyleCnt="7">
        <dgm:presLayoutVars>
          <dgm:chMax val="0"/>
          <dgm:bulletEnabled val="1"/>
        </dgm:presLayoutVars>
      </dgm:prSet>
      <dgm:spPr/>
    </dgm:pt>
    <dgm:pt modelId="{FBFDCEA7-42CE-49D5-8B03-93F6DEFD2958}" type="pres">
      <dgm:prSet presAssocID="{227CF217-7DAD-4D97-AA26-05B986366D27}" presName="childText" presStyleLbl="revTx" presStyleIdx="1" presStyleCnt="5">
        <dgm:presLayoutVars>
          <dgm:bulletEnabled val="1"/>
        </dgm:presLayoutVars>
      </dgm:prSet>
      <dgm:spPr/>
    </dgm:pt>
    <dgm:pt modelId="{E4FCDA1A-ADE9-44B5-AE9A-66494049212A}" type="pres">
      <dgm:prSet presAssocID="{E1EBB6A5-BE14-41F0-957B-7DFA57AEA95D}" presName="parentText" presStyleLbl="node1" presStyleIdx="2" presStyleCnt="7">
        <dgm:presLayoutVars>
          <dgm:chMax val="0"/>
          <dgm:bulletEnabled val="1"/>
        </dgm:presLayoutVars>
      </dgm:prSet>
      <dgm:spPr/>
    </dgm:pt>
    <dgm:pt modelId="{B9DA6109-B782-4A41-9690-1155E0CEFC6D}" type="pres">
      <dgm:prSet presAssocID="{E1EBB6A5-BE14-41F0-957B-7DFA57AEA95D}" presName="childText" presStyleLbl="revTx" presStyleIdx="2" presStyleCnt="5">
        <dgm:presLayoutVars>
          <dgm:bulletEnabled val="1"/>
        </dgm:presLayoutVars>
      </dgm:prSet>
      <dgm:spPr/>
    </dgm:pt>
    <dgm:pt modelId="{08CAF95E-3048-4629-87AB-E105933695C1}" type="pres">
      <dgm:prSet presAssocID="{5DF2BDBB-2A88-477C-8015-B4987F811BCB}" presName="parentText" presStyleLbl="node1" presStyleIdx="3" presStyleCnt="7">
        <dgm:presLayoutVars>
          <dgm:chMax val="0"/>
          <dgm:bulletEnabled val="1"/>
        </dgm:presLayoutVars>
      </dgm:prSet>
      <dgm:spPr/>
    </dgm:pt>
    <dgm:pt modelId="{2F348A15-8F08-4299-B76C-9F3205910EAA}" type="pres">
      <dgm:prSet presAssocID="{5DF2BDBB-2A88-477C-8015-B4987F811BCB}" presName="childText" presStyleLbl="revTx" presStyleIdx="3" presStyleCnt="5">
        <dgm:presLayoutVars>
          <dgm:bulletEnabled val="1"/>
        </dgm:presLayoutVars>
      </dgm:prSet>
      <dgm:spPr/>
    </dgm:pt>
    <dgm:pt modelId="{59AB471B-6866-4D22-82B5-1B3EAEE6E42C}" type="pres">
      <dgm:prSet presAssocID="{4188A921-D52D-4674-8C37-8784ABDA4CC8}" presName="parentText" presStyleLbl="node1" presStyleIdx="4" presStyleCnt="7">
        <dgm:presLayoutVars>
          <dgm:chMax val="0"/>
          <dgm:bulletEnabled val="1"/>
        </dgm:presLayoutVars>
      </dgm:prSet>
      <dgm:spPr/>
    </dgm:pt>
    <dgm:pt modelId="{215CA9CC-E3CB-41FB-A771-5BFE81BFAEE1}" type="pres">
      <dgm:prSet presAssocID="{2A69AA8E-895A-4597-A68B-C5D59676545C}" presName="spacer" presStyleCnt="0"/>
      <dgm:spPr/>
    </dgm:pt>
    <dgm:pt modelId="{FA3750C7-0590-47CC-99BA-D94B5CEFA59E}" type="pres">
      <dgm:prSet presAssocID="{8592CF4B-E15A-4C32-BA1B-31C27A91DF07}" presName="parentText" presStyleLbl="node1" presStyleIdx="5" presStyleCnt="7">
        <dgm:presLayoutVars>
          <dgm:chMax val="0"/>
          <dgm:bulletEnabled val="1"/>
        </dgm:presLayoutVars>
      </dgm:prSet>
      <dgm:spPr/>
    </dgm:pt>
    <dgm:pt modelId="{F1946DB1-A65D-4260-92E2-5B3F558F78E2}" type="pres">
      <dgm:prSet presAssocID="{F4EAD069-66B8-4349-9E0D-BA9DEF6569D7}" presName="spacer" presStyleCnt="0"/>
      <dgm:spPr/>
    </dgm:pt>
    <dgm:pt modelId="{FC3BE50E-0A4C-4F53-A486-760D58D171D1}" type="pres">
      <dgm:prSet presAssocID="{2030DD65-944B-4911-ABEA-9B599C5EFAB2}" presName="parentText" presStyleLbl="node1" presStyleIdx="6" presStyleCnt="7">
        <dgm:presLayoutVars>
          <dgm:chMax val="0"/>
          <dgm:bulletEnabled val="1"/>
        </dgm:presLayoutVars>
      </dgm:prSet>
      <dgm:spPr/>
    </dgm:pt>
    <dgm:pt modelId="{6045373D-8F68-44AB-AFDB-7913B41CEDD6}" type="pres">
      <dgm:prSet presAssocID="{2030DD65-944B-4911-ABEA-9B599C5EFAB2}" presName="childText" presStyleLbl="revTx" presStyleIdx="4" presStyleCnt="5">
        <dgm:presLayoutVars>
          <dgm:bulletEnabled val="1"/>
        </dgm:presLayoutVars>
      </dgm:prSet>
      <dgm:spPr/>
    </dgm:pt>
  </dgm:ptLst>
  <dgm:cxnLst>
    <dgm:cxn modelId="{EA054C09-8BCA-4F52-8230-25FBA44C7443}" srcId="{380DF470-1306-4B18-B8E8-E546B0F67240}" destId="{E1EBB6A5-BE14-41F0-957B-7DFA57AEA95D}" srcOrd="2" destOrd="0" parTransId="{DC89CE8F-0716-489E-97BC-32103C914C70}" sibTransId="{23F70D9E-9384-474A-A269-111AB914C85E}"/>
    <dgm:cxn modelId="{CE2DAE13-06F8-4E86-9F77-B82E76006206}" type="presOf" srcId="{6658C07C-DA2C-4B47-A3DE-14B542CB7B93}" destId="{2F348A15-8F08-4299-B76C-9F3205910EAA}" srcOrd="0" destOrd="0" presId="urn:microsoft.com/office/officeart/2005/8/layout/vList2"/>
    <dgm:cxn modelId="{E383571C-F8C6-4ED6-BDE7-2DAE03432FCE}" type="presOf" srcId="{D67107B5-DEED-4C0F-B548-D2589BB0AE1E}" destId="{FBFDCEA7-42CE-49D5-8B03-93F6DEFD2958}" srcOrd="0" destOrd="0" presId="urn:microsoft.com/office/officeart/2005/8/layout/vList2"/>
    <dgm:cxn modelId="{9FFCA13F-BA49-4EC1-97F7-B31789994D39}" srcId="{227CF217-7DAD-4D97-AA26-05B986366D27}" destId="{D67107B5-DEED-4C0F-B548-D2589BB0AE1E}" srcOrd="0" destOrd="0" parTransId="{5E3B7102-82D0-405A-B4D4-9A69FACD86CA}" sibTransId="{B662A0E3-56FF-4CF4-9B35-6E7D8188B7E0}"/>
    <dgm:cxn modelId="{24C5FE5C-223E-4C96-A20B-7EC8495C1EE6}" type="presOf" srcId="{380DF470-1306-4B18-B8E8-E546B0F67240}" destId="{DCE75D17-F951-4096-9FC5-572A114EC5B4}" srcOrd="0" destOrd="0" presId="urn:microsoft.com/office/officeart/2005/8/layout/vList2"/>
    <dgm:cxn modelId="{9B6DB464-9443-449D-B110-07AE8F81757F}" type="presOf" srcId="{11EBEF6C-7CF1-42A7-BBCB-A973103E3668}" destId="{B9DA6109-B782-4A41-9690-1155E0CEFC6D}" srcOrd="0" destOrd="0" presId="urn:microsoft.com/office/officeart/2005/8/layout/vList2"/>
    <dgm:cxn modelId="{75148E47-303A-4224-819D-9D7B0A8EEEA6}" type="presOf" srcId="{8592CF4B-E15A-4C32-BA1B-31C27A91DF07}" destId="{FA3750C7-0590-47CC-99BA-D94B5CEFA59E}" srcOrd="0" destOrd="0" presId="urn:microsoft.com/office/officeart/2005/8/layout/vList2"/>
    <dgm:cxn modelId="{C1A3EB68-523C-407D-9A78-95D9047FD265}" srcId="{E1EBB6A5-BE14-41F0-957B-7DFA57AEA95D}" destId="{11EBEF6C-7CF1-42A7-BBCB-A973103E3668}" srcOrd="0" destOrd="0" parTransId="{C2FD3DA3-DEA1-4F87-839E-F6E3C4B5D040}" sibTransId="{5C6AB6BE-8EAA-4506-8ACF-5F5C99CBE87D}"/>
    <dgm:cxn modelId="{CF87B473-F4E9-4213-AD1C-544317034C4A}" srcId="{5DF2BDBB-2A88-477C-8015-B4987F811BCB}" destId="{6658C07C-DA2C-4B47-A3DE-14B542CB7B93}" srcOrd="0" destOrd="0" parTransId="{158A3D27-41AE-4EF8-A1E8-FD88093D4801}" sibTransId="{B541023F-B877-4905-AB22-0A144DD075DB}"/>
    <dgm:cxn modelId="{FC03F557-DAE3-4342-95B3-4E4CFCD6E4A9}" type="presOf" srcId="{E1EBB6A5-BE14-41F0-957B-7DFA57AEA95D}" destId="{E4FCDA1A-ADE9-44B5-AE9A-66494049212A}" srcOrd="0" destOrd="0" presId="urn:microsoft.com/office/officeart/2005/8/layout/vList2"/>
    <dgm:cxn modelId="{3C354A7B-C48A-4BA8-B1D0-E88D618E5CE9}" srcId="{380DF470-1306-4B18-B8E8-E546B0F67240}" destId="{5DF2BDBB-2A88-477C-8015-B4987F811BCB}" srcOrd="3" destOrd="0" parTransId="{78566745-EAB3-4616-931A-77B44C7EE9DD}" sibTransId="{708B6E06-C306-4B08-85B2-39A13280D000}"/>
    <dgm:cxn modelId="{41C5C788-0F4E-4243-A586-3EA3CE3AF2CD}" srcId="{380DF470-1306-4B18-B8E8-E546B0F67240}" destId="{4188A921-D52D-4674-8C37-8784ABDA4CC8}" srcOrd="4" destOrd="0" parTransId="{0D133B8D-52F3-4321-87E5-B2E83E0B81B9}" sibTransId="{2A69AA8E-895A-4597-A68B-C5D59676545C}"/>
    <dgm:cxn modelId="{B6578B8F-687B-448E-8346-862E5B627841}" type="presOf" srcId="{227CF217-7DAD-4D97-AA26-05B986366D27}" destId="{6B53CF31-D0D5-4C66-BC27-CECA4A96C354}" srcOrd="0" destOrd="0" presId="urn:microsoft.com/office/officeart/2005/8/layout/vList2"/>
    <dgm:cxn modelId="{3A93938F-7310-4201-8143-B282719EA489}" type="presOf" srcId="{B2EF1F47-C6DA-4194-8E2C-B7A7CB795042}" destId="{7D1C4F2D-586D-460C-9E5C-B79263C175FC}" srcOrd="0" destOrd="0" presId="urn:microsoft.com/office/officeart/2005/8/layout/vList2"/>
    <dgm:cxn modelId="{2F989CAA-2718-4020-A2C2-30DDCFCCA438}" type="presOf" srcId="{A036EF29-F2A6-415E-AE85-2A5F82CDC25D}" destId="{6045373D-8F68-44AB-AFDB-7913B41CEDD6}" srcOrd="0" destOrd="0" presId="urn:microsoft.com/office/officeart/2005/8/layout/vList2"/>
    <dgm:cxn modelId="{D7013BB9-9A69-4128-B741-91D5BC7A5119}" srcId="{380DF470-1306-4B18-B8E8-E546B0F67240}" destId="{2030DD65-944B-4911-ABEA-9B599C5EFAB2}" srcOrd="6" destOrd="0" parTransId="{E408158D-ABB3-4C62-8BBE-F1C53E0B6B8B}" sibTransId="{B271EC3D-7ECA-422F-BE73-07F0579A7A6B}"/>
    <dgm:cxn modelId="{4ABC6CBE-6000-46A8-BF7A-1AD5A36510DE}" srcId="{2030DD65-944B-4911-ABEA-9B599C5EFAB2}" destId="{A036EF29-F2A6-415E-AE85-2A5F82CDC25D}" srcOrd="0" destOrd="0" parTransId="{9C35EFE3-DF80-44B0-902B-08E44C80BD5C}" sibTransId="{04533A07-6A69-4E02-A33F-26B9B0D046B4}"/>
    <dgm:cxn modelId="{1E66A3BF-DE11-40B8-A951-E5FE94230CD3}" srcId="{380DF470-1306-4B18-B8E8-E546B0F67240}" destId="{9C8F46CF-7D26-423C-AF3F-8ABE53319BE0}" srcOrd="0" destOrd="0" parTransId="{F5ED61C0-6085-4091-A3DD-2B1E2F8F4EAA}" sibTransId="{AAFB2A72-ECD3-49AC-95E2-5B3BEB6B8CDC}"/>
    <dgm:cxn modelId="{2D3A42DE-719B-4B71-8921-86C986AB0F99}" srcId="{9C8F46CF-7D26-423C-AF3F-8ABE53319BE0}" destId="{B2EF1F47-C6DA-4194-8E2C-B7A7CB795042}" srcOrd="0" destOrd="0" parTransId="{2A432F47-C2DD-470B-9383-26CE806D192D}" sibTransId="{6A0066CF-38BB-4915-95F5-40B7D88E1EDD}"/>
    <dgm:cxn modelId="{1600D7E8-D78C-48DC-BD06-5ACC039138D6}" type="presOf" srcId="{4188A921-D52D-4674-8C37-8784ABDA4CC8}" destId="{59AB471B-6866-4D22-82B5-1B3EAEE6E42C}" srcOrd="0" destOrd="0" presId="urn:microsoft.com/office/officeart/2005/8/layout/vList2"/>
    <dgm:cxn modelId="{DB38E2EB-17AC-4373-BD8D-DF4FDEBEA1D0}" type="presOf" srcId="{5DF2BDBB-2A88-477C-8015-B4987F811BCB}" destId="{08CAF95E-3048-4629-87AB-E105933695C1}" srcOrd="0" destOrd="0" presId="urn:microsoft.com/office/officeart/2005/8/layout/vList2"/>
    <dgm:cxn modelId="{41F08FF0-8956-4845-A922-00152BF1BB91}" type="presOf" srcId="{2030DD65-944B-4911-ABEA-9B599C5EFAB2}" destId="{FC3BE50E-0A4C-4F53-A486-760D58D171D1}" srcOrd="0" destOrd="0" presId="urn:microsoft.com/office/officeart/2005/8/layout/vList2"/>
    <dgm:cxn modelId="{E34F92F4-9695-4E0B-B54A-4359003F5582}" type="presOf" srcId="{9C8F46CF-7D26-423C-AF3F-8ABE53319BE0}" destId="{7F9DCFC0-E4E4-4B8B-9925-49733D2727FE}" srcOrd="0" destOrd="0" presId="urn:microsoft.com/office/officeart/2005/8/layout/vList2"/>
    <dgm:cxn modelId="{FF7278F8-152B-4AE0-8018-FFA9E3236541}" srcId="{380DF470-1306-4B18-B8E8-E546B0F67240}" destId="{227CF217-7DAD-4D97-AA26-05B986366D27}" srcOrd="1" destOrd="0" parTransId="{2F165272-0E79-436E-9007-69379793A054}" sibTransId="{AD944918-F2EE-44BE-9473-50C35D73C885}"/>
    <dgm:cxn modelId="{799E11FE-8AA0-4BF5-82CF-B90F854AF8AC}" srcId="{380DF470-1306-4B18-B8E8-E546B0F67240}" destId="{8592CF4B-E15A-4C32-BA1B-31C27A91DF07}" srcOrd="5" destOrd="0" parTransId="{34B5F21E-E070-4817-AF56-E99322B1843E}" sibTransId="{F4EAD069-66B8-4349-9E0D-BA9DEF6569D7}"/>
    <dgm:cxn modelId="{5DD683A3-FDF8-4DCB-B7FB-F1EAB4A9E372}" type="presParOf" srcId="{DCE75D17-F951-4096-9FC5-572A114EC5B4}" destId="{7F9DCFC0-E4E4-4B8B-9925-49733D2727FE}" srcOrd="0" destOrd="0" presId="urn:microsoft.com/office/officeart/2005/8/layout/vList2"/>
    <dgm:cxn modelId="{CD84D204-E067-4BDC-8D5D-3D00B04AAD5E}" type="presParOf" srcId="{DCE75D17-F951-4096-9FC5-572A114EC5B4}" destId="{7D1C4F2D-586D-460C-9E5C-B79263C175FC}" srcOrd="1" destOrd="0" presId="urn:microsoft.com/office/officeart/2005/8/layout/vList2"/>
    <dgm:cxn modelId="{EAC6D652-C3A5-4DE5-A907-25B43F5BB28F}" type="presParOf" srcId="{DCE75D17-F951-4096-9FC5-572A114EC5B4}" destId="{6B53CF31-D0D5-4C66-BC27-CECA4A96C354}" srcOrd="2" destOrd="0" presId="urn:microsoft.com/office/officeart/2005/8/layout/vList2"/>
    <dgm:cxn modelId="{B4EEBF45-C1F1-4641-B264-EDD57776D960}" type="presParOf" srcId="{DCE75D17-F951-4096-9FC5-572A114EC5B4}" destId="{FBFDCEA7-42CE-49D5-8B03-93F6DEFD2958}" srcOrd="3" destOrd="0" presId="urn:microsoft.com/office/officeart/2005/8/layout/vList2"/>
    <dgm:cxn modelId="{01143804-6F2D-43D4-AEE0-3B494AE47CAB}" type="presParOf" srcId="{DCE75D17-F951-4096-9FC5-572A114EC5B4}" destId="{E4FCDA1A-ADE9-44B5-AE9A-66494049212A}" srcOrd="4" destOrd="0" presId="urn:microsoft.com/office/officeart/2005/8/layout/vList2"/>
    <dgm:cxn modelId="{2147608C-211A-4B0C-9FEB-7AAB4186FFFC}" type="presParOf" srcId="{DCE75D17-F951-4096-9FC5-572A114EC5B4}" destId="{B9DA6109-B782-4A41-9690-1155E0CEFC6D}" srcOrd="5" destOrd="0" presId="urn:microsoft.com/office/officeart/2005/8/layout/vList2"/>
    <dgm:cxn modelId="{13986B03-7931-41F9-A55C-9B840F0A531E}" type="presParOf" srcId="{DCE75D17-F951-4096-9FC5-572A114EC5B4}" destId="{08CAF95E-3048-4629-87AB-E105933695C1}" srcOrd="6" destOrd="0" presId="urn:microsoft.com/office/officeart/2005/8/layout/vList2"/>
    <dgm:cxn modelId="{2B4052DC-7D90-420B-B8F5-AC658AFD81ED}" type="presParOf" srcId="{DCE75D17-F951-4096-9FC5-572A114EC5B4}" destId="{2F348A15-8F08-4299-B76C-9F3205910EAA}" srcOrd="7" destOrd="0" presId="urn:microsoft.com/office/officeart/2005/8/layout/vList2"/>
    <dgm:cxn modelId="{5E3962A6-2B27-40B1-ADCC-6A9BD6C2B6F2}" type="presParOf" srcId="{DCE75D17-F951-4096-9FC5-572A114EC5B4}" destId="{59AB471B-6866-4D22-82B5-1B3EAEE6E42C}" srcOrd="8" destOrd="0" presId="urn:microsoft.com/office/officeart/2005/8/layout/vList2"/>
    <dgm:cxn modelId="{36450AC7-508D-4C53-904F-945A8855F040}" type="presParOf" srcId="{DCE75D17-F951-4096-9FC5-572A114EC5B4}" destId="{215CA9CC-E3CB-41FB-A771-5BFE81BFAEE1}" srcOrd="9" destOrd="0" presId="urn:microsoft.com/office/officeart/2005/8/layout/vList2"/>
    <dgm:cxn modelId="{1944D884-4C5D-4D5D-B06C-C9E3BDD05E2B}" type="presParOf" srcId="{DCE75D17-F951-4096-9FC5-572A114EC5B4}" destId="{FA3750C7-0590-47CC-99BA-D94B5CEFA59E}" srcOrd="10" destOrd="0" presId="urn:microsoft.com/office/officeart/2005/8/layout/vList2"/>
    <dgm:cxn modelId="{209667A2-E94F-4867-B4D5-D08EAE53CEC0}" type="presParOf" srcId="{DCE75D17-F951-4096-9FC5-572A114EC5B4}" destId="{F1946DB1-A65D-4260-92E2-5B3F558F78E2}" srcOrd="11" destOrd="0" presId="urn:microsoft.com/office/officeart/2005/8/layout/vList2"/>
    <dgm:cxn modelId="{A3765CFB-2A71-4300-BD91-14BD47F78800}" type="presParOf" srcId="{DCE75D17-F951-4096-9FC5-572A114EC5B4}" destId="{FC3BE50E-0A4C-4F53-A486-760D58D171D1}" srcOrd="12" destOrd="0" presId="urn:microsoft.com/office/officeart/2005/8/layout/vList2"/>
    <dgm:cxn modelId="{51CC4DCB-9FFA-4F95-BF06-7BF0767FAFD7}" type="presParOf" srcId="{DCE75D17-F951-4096-9FC5-572A114EC5B4}" destId="{6045373D-8F68-44AB-AFDB-7913B41CEDD6}"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DCFC0-E4E4-4B8B-9925-49733D2727FE}">
      <dsp:nvSpPr>
        <dsp:cNvPr id="0" name=""/>
        <dsp:cNvSpPr/>
      </dsp:nvSpPr>
      <dsp:spPr>
        <a:xfrm>
          <a:off x="0" y="31872"/>
          <a:ext cx="11369675"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Identify creditable grains</a:t>
          </a:r>
        </a:p>
      </dsp:txBody>
      <dsp:txXfrm>
        <a:off x="25130" y="57002"/>
        <a:ext cx="11319415" cy="464540"/>
      </dsp:txXfrm>
    </dsp:sp>
    <dsp:sp modelId="{7D1C4F2D-586D-460C-9E5C-B79263C175FC}">
      <dsp:nvSpPr>
        <dsp:cNvPr id="0" name=""/>
        <dsp:cNvSpPr/>
      </dsp:nvSpPr>
      <dsp:spPr>
        <a:xfrm>
          <a:off x="0" y="546672"/>
          <a:ext cx="1136967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98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List each creditable grain ingredient in the recipe</a:t>
          </a:r>
        </a:p>
      </dsp:txBody>
      <dsp:txXfrm>
        <a:off x="0" y="546672"/>
        <a:ext cx="11369675" cy="331200"/>
      </dsp:txXfrm>
    </dsp:sp>
    <dsp:sp modelId="{6B53CF31-D0D5-4C66-BC27-CECA4A96C354}">
      <dsp:nvSpPr>
        <dsp:cNvPr id="0" name=""/>
        <dsp:cNvSpPr/>
      </dsp:nvSpPr>
      <dsp:spPr>
        <a:xfrm>
          <a:off x="0" y="877872"/>
          <a:ext cx="11369675"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List amount of each creditable grain</a:t>
          </a:r>
        </a:p>
      </dsp:txBody>
      <dsp:txXfrm>
        <a:off x="25130" y="903002"/>
        <a:ext cx="11319415" cy="464540"/>
      </dsp:txXfrm>
    </dsp:sp>
    <dsp:sp modelId="{FBFDCEA7-42CE-49D5-8B03-93F6DEFD2958}">
      <dsp:nvSpPr>
        <dsp:cNvPr id="0" name=""/>
        <dsp:cNvSpPr/>
      </dsp:nvSpPr>
      <dsp:spPr>
        <a:xfrm>
          <a:off x="0" y="1392672"/>
          <a:ext cx="1136967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98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If amounts are listed as fractions, change to decimals</a:t>
          </a:r>
        </a:p>
      </dsp:txBody>
      <dsp:txXfrm>
        <a:off x="0" y="1392672"/>
        <a:ext cx="11369675" cy="331200"/>
      </dsp:txXfrm>
    </dsp:sp>
    <dsp:sp modelId="{E4FCDA1A-ADE9-44B5-AE9A-66494049212A}">
      <dsp:nvSpPr>
        <dsp:cNvPr id="0" name=""/>
        <dsp:cNvSpPr/>
      </dsp:nvSpPr>
      <dsp:spPr>
        <a:xfrm>
          <a:off x="0" y="1723872"/>
          <a:ext cx="11369675"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If amounts of grains are listed in cups/ounces/pounds, change these measurements to grams</a:t>
          </a:r>
        </a:p>
      </dsp:txBody>
      <dsp:txXfrm>
        <a:off x="25130" y="1749002"/>
        <a:ext cx="11319415" cy="464540"/>
      </dsp:txXfrm>
    </dsp:sp>
    <dsp:sp modelId="{B9DA6109-B782-4A41-9690-1155E0CEFC6D}">
      <dsp:nvSpPr>
        <dsp:cNvPr id="0" name=""/>
        <dsp:cNvSpPr/>
      </dsp:nvSpPr>
      <dsp:spPr>
        <a:xfrm>
          <a:off x="0" y="2238672"/>
          <a:ext cx="1136967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98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If amounts are listed in grams (g), skip to next step</a:t>
          </a:r>
        </a:p>
      </dsp:txBody>
      <dsp:txXfrm>
        <a:off x="0" y="2238672"/>
        <a:ext cx="11369675" cy="331200"/>
      </dsp:txXfrm>
    </dsp:sp>
    <dsp:sp modelId="{08CAF95E-3048-4629-87AB-E105933695C1}">
      <dsp:nvSpPr>
        <dsp:cNvPr id="0" name=""/>
        <dsp:cNvSpPr/>
      </dsp:nvSpPr>
      <dsp:spPr>
        <a:xfrm>
          <a:off x="0" y="2569872"/>
          <a:ext cx="11369675"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Multiply amount of creditable grain by the conversion factor</a:t>
          </a:r>
        </a:p>
      </dsp:txBody>
      <dsp:txXfrm>
        <a:off x="25130" y="2595002"/>
        <a:ext cx="11319415" cy="464540"/>
      </dsp:txXfrm>
    </dsp:sp>
    <dsp:sp modelId="{2F348A15-8F08-4299-B76C-9F3205910EAA}">
      <dsp:nvSpPr>
        <dsp:cNvPr id="0" name=""/>
        <dsp:cNvSpPr/>
      </dsp:nvSpPr>
      <dsp:spPr>
        <a:xfrm>
          <a:off x="0" y="3084672"/>
          <a:ext cx="1136967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98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If item has been weighed, enter weight in final column</a:t>
          </a:r>
        </a:p>
      </dsp:txBody>
      <dsp:txXfrm>
        <a:off x="0" y="3084672"/>
        <a:ext cx="11369675" cy="331200"/>
      </dsp:txXfrm>
    </dsp:sp>
    <dsp:sp modelId="{59AB471B-6866-4D22-82B5-1B3EAEE6E42C}">
      <dsp:nvSpPr>
        <dsp:cNvPr id="0" name=""/>
        <dsp:cNvSpPr/>
      </dsp:nvSpPr>
      <dsp:spPr>
        <a:xfrm>
          <a:off x="0" y="3415872"/>
          <a:ext cx="11369675"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Add all grams of creditable grains ingredients to determine total grams of grains in recipe</a:t>
          </a:r>
        </a:p>
      </dsp:txBody>
      <dsp:txXfrm>
        <a:off x="25130" y="3441002"/>
        <a:ext cx="11319415" cy="464540"/>
      </dsp:txXfrm>
    </dsp:sp>
    <dsp:sp modelId="{FA3750C7-0590-47CC-99BA-D94B5CEFA59E}">
      <dsp:nvSpPr>
        <dsp:cNvPr id="0" name=""/>
        <dsp:cNvSpPr/>
      </dsp:nvSpPr>
      <dsp:spPr>
        <a:xfrm>
          <a:off x="0" y="3988272"/>
          <a:ext cx="11369675"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Divide total grams of grains by number of servings (yield)</a:t>
          </a:r>
        </a:p>
      </dsp:txBody>
      <dsp:txXfrm>
        <a:off x="25130" y="4013402"/>
        <a:ext cx="11319415" cy="464540"/>
      </dsp:txXfrm>
    </dsp:sp>
    <dsp:sp modelId="{FC3BE50E-0A4C-4F53-A486-760D58D171D1}">
      <dsp:nvSpPr>
        <dsp:cNvPr id="0" name=""/>
        <dsp:cNvSpPr/>
      </dsp:nvSpPr>
      <dsp:spPr>
        <a:xfrm>
          <a:off x="0" y="4560672"/>
          <a:ext cx="11369675"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Divide grams per serving by 16 grams</a:t>
          </a:r>
        </a:p>
      </dsp:txBody>
      <dsp:txXfrm>
        <a:off x="25130" y="4585802"/>
        <a:ext cx="11319415" cy="464540"/>
      </dsp:txXfrm>
    </dsp:sp>
    <dsp:sp modelId="{6045373D-8F68-44AB-AFDB-7913B41CEDD6}">
      <dsp:nvSpPr>
        <dsp:cNvPr id="0" name=""/>
        <dsp:cNvSpPr/>
      </dsp:nvSpPr>
      <dsp:spPr>
        <a:xfrm>
          <a:off x="0" y="5075472"/>
          <a:ext cx="1136967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98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If this ends in a decimal, round the number down to the nearest 0.25oz</a:t>
          </a:r>
        </a:p>
      </dsp:txBody>
      <dsp:txXfrm>
        <a:off x="0" y="5075472"/>
        <a:ext cx="11369675" cy="331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2022/5/11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2022/5/11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urvey.alchemer.com/s3/6601545/CACFP-FY22-Training-Needs-Assessment"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https://survey.alchemer.com/s3/6738829/FY22-CACFP-Ounce-Equivalents-in-Recipes-Worksheet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61286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https://survey.alchemer.com/s3/6601545/CACFP-FY22-Training-Needs-Assessment</a:t>
            </a:r>
            <a:r>
              <a:rPr lang="en-US" dirty="0"/>
              <a:t>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59</a:t>
            </a:fld>
            <a:endParaRPr lang="zh-CN" altLang="en-US"/>
          </a:p>
        </p:txBody>
      </p:sp>
    </p:spTree>
    <p:extLst>
      <p:ext uri="{BB962C8B-B14F-4D97-AF65-F5344CB8AC3E}">
        <p14:creationId xmlns:p14="http://schemas.microsoft.com/office/powerpoint/2010/main" val="377357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60</a:t>
            </a:fld>
            <a:endParaRPr lang="zh-CN" altLang="en-US"/>
          </a:p>
        </p:txBody>
      </p:sp>
    </p:spTree>
    <p:extLst>
      <p:ext uri="{BB962C8B-B14F-4D97-AF65-F5344CB8AC3E}">
        <p14:creationId xmlns:p14="http://schemas.microsoft.com/office/powerpoint/2010/main" val="113596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 Thank you</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61</a:t>
            </a:fld>
            <a:endParaRPr lang="zh-CN" altLang="en-US"/>
          </a:p>
        </p:txBody>
      </p:sp>
    </p:spTree>
    <p:extLst>
      <p:ext uri="{BB962C8B-B14F-4D97-AF65-F5344CB8AC3E}">
        <p14:creationId xmlns:p14="http://schemas.microsoft.com/office/powerpoint/2010/main" val="3311300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5/11/2022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s02web.zoom.us/rec/share/uc_0DKnFRlqcbdkLi6MF0rRcV7zsAJI7tEvfyfpoeehtjsrrezoy6CuVFt0di_8k.QVIBnkYYV9X5Dvfj"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happymoneysaver.com/dinner-rolls/" TargetMode="Externa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hyperlink" Target="https://www.usda.gov/sites/default/files/documents/USDA-OASCR%20P-Complaint-Form-0508-0002-508-11-28-17Fax2Mail.pdf" TargetMode="External"/><Relationship Id="rId1" Type="http://schemas.openxmlformats.org/officeDocument/2006/relationships/slideLayout" Target="../slideLayouts/slideLayout5.xml"/><Relationship Id="rId4" Type="http://schemas.openxmlformats.org/officeDocument/2006/relationships/hyperlink" Target="mailto:program.intake@usda.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ookingmama.fandom.com/wiki/Cornbread" TargetMode="External"/><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lankcalendarpages.com/July-2022-calendar"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aberdeenskitchen.com/2018/02/whole-wheat-buttermilk-pancakes/" TargetMode="External"/><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lifemadesimplebakes.com/2014/07/fluffy-whole-wheat-banana-pancakes/"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survey.alchemer.com/s3/6738829/FY22-CACFP-Ounce-Equivalents-in-Recipes-Workshee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survey.alchemer.com/s3/6601545/CACFP-FY22-Training-Needs-Assessme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75426-1421-4C09-AB08-C18F44EEDD03}"/>
              </a:ext>
            </a:extLst>
          </p:cNvPr>
          <p:cNvSpPr>
            <a:spLocks noGrp="1"/>
          </p:cNvSpPr>
          <p:nvPr>
            <p:ph type="title"/>
          </p:nvPr>
        </p:nvSpPr>
        <p:spPr/>
        <p:txBody>
          <a:bodyPr/>
          <a:lstStyle/>
          <a:p>
            <a:r>
              <a:rPr lang="en-US" dirty="0"/>
              <a:t>Welcome to CACFP Ounce Equivalents in Recipes Training	</a:t>
            </a:r>
          </a:p>
        </p:txBody>
      </p:sp>
      <p:sp>
        <p:nvSpPr>
          <p:cNvPr id="3" name="Content Placeholder 2">
            <a:extLst>
              <a:ext uri="{FF2B5EF4-FFF2-40B4-BE49-F238E27FC236}">
                <a16:creationId xmlns:a16="http://schemas.microsoft.com/office/drawing/2014/main" id="{EAD1C638-BCFE-48F0-8119-2C9CAB11D6E8}"/>
              </a:ext>
            </a:extLst>
          </p:cNvPr>
          <p:cNvSpPr>
            <a:spLocks noGrp="1"/>
          </p:cNvSpPr>
          <p:nvPr>
            <p:ph idx="1"/>
          </p:nvPr>
        </p:nvSpPr>
        <p:spPr/>
        <p:txBody>
          <a:bodyPr/>
          <a:lstStyle/>
          <a:p>
            <a:r>
              <a:rPr lang="en-US" dirty="0"/>
              <a:t>To access a recording of this presentation, please use this link: </a:t>
            </a:r>
            <a:r>
              <a:rPr lang="en-US" dirty="0">
                <a:hlinkClick r:id="rId2"/>
              </a:rPr>
              <a:t>https://us02web.zoom.us/rec/share/uc_0DKnFRlqcbdkLi6MF0rRcV7zsAJI7tEvfyfpoeehtjsrrezoy6CuVFt0di_8k.QVIBnkYYV9X5Dvfj</a:t>
            </a:r>
            <a:r>
              <a:rPr lang="en-US" dirty="0"/>
              <a:t> </a:t>
            </a:r>
          </a:p>
          <a:p>
            <a:endParaRPr lang="en-US" dirty="0">
              <a:highlight>
                <a:srgbClr val="FFFF00"/>
              </a:highlight>
            </a:endParaRPr>
          </a:p>
        </p:txBody>
      </p:sp>
      <p:sp>
        <p:nvSpPr>
          <p:cNvPr id="4" name="Slide Number Placeholder 3">
            <a:extLst>
              <a:ext uri="{FF2B5EF4-FFF2-40B4-BE49-F238E27FC236}">
                <a16:creationId xmlns:a16="http://schemas.microsoft.com/office/drawing/2014/main" id="{B4C241BF-B2A0-4D6A-A332-952E982381EE}"/>
              </a:ext>
            </a:extLst>
          </p:cNvPr>
          <p:cNvSpPr>
            <a:spLocks noGrp="1"/>
          </p:cNvSpPr>
          <p:nvPr>
            <p:ph type="sldNum" sz="quarter" idx="12"/>
          </p:nvPr>
        </p:nvSpPr>
        <p:spPr/>
        <p:txBody>
          <a:bodyPr/>
          <a:lstStyle/>
          <a:p>
            <a:fld id="{FF27229C-EC7B-4063-A33B-28A5E87E32ED}" type="slidenum">
              <a:rPr lang="zh-CN" altLang="en-US" smtClean="0"/>
              <a:pPr/>
              <a:t>1</a:t>
            </a:fld>
            <a:endParaRPr lang="zh-CN" altLang="en-US" dirty="0"/>
          </a:p>
        </p:txBody>
      </p:sp>
    </p:spTree>
    <p:extLst>
      <p:ext uri="{BB962C8B-B14F-4D97-AF65-F5344CB8AC3E}">
        <p14:creationId xmlns:p14="http://schemas.microsoft.com/office/powerpoint/2010/main" val="139460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BC1C-0C13-4AA7-8C16-EC18436CBA5D}"/>
              </a:ext>
            </a:extLst>
          </p:cNvPr>
          <p:cNvSpPr>
            <a:spLocks noGrp="1"/>
          </p:cNvSpPr>
          <p:nvPr>
            <p:ph type="title"/>
          </p:nvPr>
        </p:nvSpPr>
        <p:spPr/>
        <p:txBody>
          <a:bodyPr/>
          <a:lstStyle/>
          <a:p>
            <a:r>
              <a:rPr lang="en-US" dirty="0"/>
              <a:t>Using the worksheet</a:t>
            </a:r>
          </a:p>
        </p:txBody>
      </p:sp>
      <p:sp>
        <p:nvSpPr>
          <p:cNvPr id="3" name="Content Placeholder 2">
            <a:extLst>
              <a:ext uri="{FF2B5EF4-FFF2-40B4-BE49-F238E27FC236}">
                <a16:creationId xmlns:a16="http://schemas.microsoft.com/office/drawing/2014/main" id="{80D862D0-3A3C-42B6-AF44-A0F34515C9E8}"/>
              </a:ext>
            </a:extLst>
          </p:cNvPr>
          <p:cNvSpPr>
            <a:spLocks noGrp="1"/>
          </p:cNvSpPr>
          <p:nvPr>
            <p:ph idx="1"/>
          </p:nvPr>
        </p:nvSpPr>
        <p:spPr/>
        <p:txBody>
          <a:bodyPr/>
          <a:lstStyle/>
          <a:p>
            <a:r>
              <a:rPr lang="en-US" dirty="0"/>
              <a:t>This worksheet will be useful for commonly prepared grains items made at your center/home.</a:t>
            </a:r>
            <a:endParaRPr lang="en-US" i="1" dirty="0"/>
          </a:p>
          <a:p>
            <a:r>
              <a:rPr lang="en-US" dirty="0"/>
              <a:t>Review your recipes, identify the amount to be served in ounce equivalents, and keep it with your documentation for your menu planning and shopping</a:t>
            </a:r>
          </a:p>
          <a:p>
            <a:pPr lvl="1"/>
            <a:r>
              <a:rPr lang="en-US" i="1" dirty="0"/>
              <a:t>You won’t have to think about it each time </a:t>
            </a:r>
          </a:p>
          <a:p>
            <a:endParaRPr lang="en-US" dirty="0"/>
          </a:p>
        </p:txBody>
      </p:sp>
      <p:sp>
        <p:nvSpPr>
          <p:cNvPr id="4" name="Slide Number Placeholder 3">
            <a:extLst>
              <a:ext uri="{FF2B5EF4-FFF2-40B4-BE49-F238E27FC236}">
                <a16:creationId xmlns:a16="http://schemas.microsoft.com/office/drawing/2014/main" id="{23F8A9C2-2B3C-440F-BA09-2FBCE96E997F}"/>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7189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7128-9CEA-492D-8B56-A128BE6BA94E}"/>
              </a:ext>
            </a:extLst>
          </p:cNvPr>
          <p:cNvSpPr>
            <a:spLocks noGrp="1"/>
          </p:cNvSpPr>
          <p:nvPr>
            <p:ph type="title"/>
          </p:nvPr>
        </p:nvSpPr>
        <p:spPr/>
        <p:txBody>
          <a:bodyPr/>
          <a:lstStyle/>
          <a:p>
            <a:r>
              <a:rPr lang="en-US" dirty="0"/>
              <a:t>Homemade grains worksheet</a:t>
            </a:r>
          </a:p>
        </p:txBody>
      </p:sp>
      <p:graphicFrame>
        <p:nvGraphicFramePr>
          <p:cNvPr id="5" name="Table 5">
            <a:extLst>
              <a:ext uri="{FF2B5EF4-FFF2-40B4-BE49-F238E27FC236}">
                <a16:creationId xmlns:a16="http://schemas.microsoft.com/office/drawing/2014/main" id="{145CDDE2-7DF4-476F-B510-2A0B3448F9EB}"/>
              </a:ext>
            </a:extLst>
          </p:cNvPr>
          <p:cNvGraphicFramePr>
            <a:graphicFrameLocks noGrp="1"/>
          </p:cNvGraphicFramePr>
          <p:nvPr>
            <p:ph idx="1"/>
            <p:extLst>
              <p:ext uri="{D42A27DB-BD31-4B8C-83A1-F6EECF244321}">
                <p14:modId xmlns:p14="http://schemas.microsoft.com/office/powerpoint/2010/main" val="1019856090"/>
              </p:ext>
            </p:extLst>
          </p:nvPr>
        </p:nvGraphicFramePr>
        <p:xfrm>
          <a:off x="568325" y="1230312"/>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endParaRPr lang="en-US"/>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
        <p:nvSpPr>
          <p:cNvPr id="4" name="Slide Number Placeholder 3">
            <a:extLst>
              <a:ext uri="{FF2B5EF4-FFF2-40B4-BE49-F238E27FC236}">
                <a16:creationId xmlns:a16="http://schemas.microsoft.com/office/drawing/2014/main" id="{49205CC1-0B53-4B15-9150-769EECAF143F}"/>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6" name="Content Placeholder 2">
            <a:extLst>
              <a:ext uri="{FF2B5EF4-FFF2-40B4-BE49-F238E27FC236}">
                <a16:creationId xmlns:a16="http://schemas.microsoft.com/office/drawing/2014/main" id="{83AF7C5E-008A-4469-A0D4-E4BE5D16D0F9}"/>
              </a:ext>
            </a:extLst>
          </p:cNvPr>
          <p:cNvSpPr txBox="1">
            <a:spLocks/>
          </p:cNvSpPr>
          <p:nvPr/>
        </p:nvSpPr>
        <p:spPr>
          <a:xfrm>
            <a:off x="567743" y="4517600"/>
            <a:ext cx="11370972" cy="13935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worksheet will help to calculate the creditable grains in a recipe</a:t>
            </a:r>
            <a:endParaRPr lang="en-US" i="1" dirty="0"/>
          </a:p>
          <a:p>
            <a:endParaRPr lang="en-US" dirty="0"/>
          </a:p>
        </p:txBody>
      </p:sp>
    </p:spTree>
    <p:extLst>
      <p:ext uri="{BB962C8B-B14F-4D97-AF65-F5344CB8AC3E}">
        <p14:creationId xmlns:p14="http://schemas.microsoft.com/office/powerpoint/2010/main" val="264848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E47C-2CF2-4230-BB10-575E3F908665}"/>
              </a:ext>
            </a:extLst>
          </p:cNvPr>
          <p:cNvSpPr>
            <a:spLocks noGrp="1"/>
          </p:cNvSpPr>
          <p:nvPr>
            <p:ph type="title"/>
          </p:nvPr>
        </p:nvSpPr>
        <p:spPr/>
        <p:txBody>
          <a:bodyPr/>
          <a:lstStyle/>
          <a:p>
            <a:r>
              <a:rPr lang="en-US" dirty="0"/>
              <a:t>Using the ounce equivalents worksheet</a:t>
            </a:r>
          </a:p>
        </p:txBody>
      </p:sp>
      <p:sp>
        <p:nvSpPr>
          <p:cNvPr id="4" name="Slide Number Placeholder 3">
            <a:extLst>
              <a:ext uri="{FF2B5EF4-FFF2-40B4-BE49-F238E27FC236}">
                <a16:creationId xmlns:a16="http://schemas.microsoft.com/office/drawing/2014/main" id="{000DA592-8474-4309-AD50-B9D3474BEA8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graphicFrame>
        <p:nvGraphicFramePr>
          <p:cNvPr id="6" name="Content Placeholder 5">
            <a:extLst>
              <a:ext uri="{FF2B5EF4-FFF2-40B4-BE49-F238E27FC236}">
                <a16:creationId xmlns:a16="http://schemas.microsoft.com/office/drawing/2014/main" id="{FD6A4688-B1F8-4D6B-A531-D49CF04F5535}"/>
              </a:ext>
            </a:extLst>
          </p:cNvPr>
          <p:cNvGraphicFramePr>
            <a:graphicFrameLocks noGrp="1"/>
          </p:cNvGraphicFramePr>
          <p:nvPr>
            <p:ph idx="1"/>
            <p:extLst>
              <p:ext uri="{D42A27DB-BD31-4B8C-83A1-F6EECF244321}">
                <p14:modId xmlns:p14="http://schemas.microsoft.com/office/powerpoint/2010/main" val="1871096288"/>
              </p:ext>
            </p:extLst>
          </p:nvPr>
        </p:nvGraphicFramePr>
        <p:xfrm>
          <a:off x="535074" y="1064029"/>
          <a:ext cx="11369675" cy="5438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706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are the creditable grain ingredients?</a:t>
            </a:r>
          </a:p>
        </p:txBody>
      </p:sp>
      <p:sp>
        <p:nvSpPr>
          <p:cNvPr id="3" name="Content Placeholder 2">
            <a:extLst>
              <a:ext uri="{FF2B5EF4-FFF2-40B4-BE49-F238E27FC236}">
                <a16:creationId xmlns:a16="http://schemas.microsoft.com/office/drawing/2014/main" id="{76EDBF4B-26AA-4DAD-875F-625C110BF96E}"/>
              </a:ext>
            </a:extLst>
          </p:cNvPr>
          <p:cNvSpPr>
            <a:spLocks noGrp="1"/>
          </p:cNvSpPr>
          <p:nvPr>
            <p:ph idx="1"/>
          </p:nvPr>
        </p:nvSpPr>
        <p:spPr>
          <a:xfrm>
            <a:off x="567743" y="1095027"/>
            <a:ext cx="11370972" cy="5049746"/>
          </a:xfrm>
        </p:spPr>
        <p:txBody>
          <a:bodyPr/>
          <a:lstStyle/>
          <a:p>
            <a:r>
              <a:rPr lang="en-US" dirty="0"/>
              <a:t>Review the recipe and identify all the creditable grain ingredients</a:t>
            </a:r>
          </a:p>
          <a:p>
            <a:pPr lvl="1"/>
            <a:r>
              <a:rPr lang="en-US" dirty="0"/>
              <a:t>Use chart in worksheet to help identify commonly used grain ingredients</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165337100"/>
              </p:ext>
            </p:extLst>
          </p:nvPr>
        </p:nvGraphicFramePr>
        <p:xfrm>
          <a:off x="410805" y="311896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endParaRPr lang="en-US"/>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17294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8F6F-3AE3-4F9E-B8C6-2842EE4DA1D7}"/>
              </a:ext>
            </a:extLst>
          </p:cNvPr>
          <p:cNvSpPr>
            <a:spLocks noGrp="1"/>
          </p:cNvSpPr>
          <p:nvPr>
            <p:ph type="title"/>
          </p:nvPr>
        </p:nvSpPr>
        <p:spPr/>
        <p:txBody>
          <a:bodyPr/>
          <a:lstStyle/>
          <a:p>
            <a:r>
              <a:rPr lang="en-US" dirty="0"/>
              <a:t>Step 2: Identify amount of grain ingredients</a:t>
            </a:r>
          </a:p>
        </p:txBody>
      </p:sp>
      <p:sp>
        <p:nvSpPr>
          <p:cNvPr id="4" name="Slide Number Placeholder 3">
            <a:extLst>
              <a:ext uri="{FF2B5EF4-FFF2-40B4-BE49-F238E27FC236}">
                <a16:creationId xmlns:a16="http://schemas.microsoft.com/office/drawing/2014/main" id="{91FF9240-BF21-4DB1-9D16-E6C2DD52F19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6" name="Content Placeholder 5">
            <a:extLst>
              <a:ext uri="{FF2B5EF4-FFF2-40B4-BE49-F238E27FC236}">
                <a16:creationId xmlns:a16="http://schemas.microsoft.com/office/drawing/2014/main" id="{8E3C8931-2F47-4E2A-8B19-249648581410}"/>
              </a:ext>
            </a:extLst>
          </p:cNvPr>
          <p:cNvSpPr>
            <a:spLocks noGrp="1"/>
          </p:cNvSpPr>
          <p:nvPr>
            <p:ph idx="1"/>
          </p:nvPr>
        </p:nvSpPr>
        <p:spPr>
          <a:xfrm>
            <a:off x="567743" y="1230403"/>
            <a:ext cx="5700053" cy="5049746"/>
          </a:xfrm>
        </p:spPr>
        <p:txBody>
          <a:bodyPr/>
          <a:lstStyle/>
          <a:p>
            <a:r>
              <a:rPr lang="en-US" dirty="0"/>
              <a:t>Identify how much of each grain ingredient is used in the recipe</a:t>
            </a:r>
          </a:p>
          <a:p>
            <a:r>
              <a:rPr lang="en-US" dirty="0"/>
              <a:t>If amounts are provided in fractions, convert to a decimal</a:t>
            </a:r>
          </a:p>
        </p:txBody>
      </p:sp>
      <p:pic>
        <p:nvPicPr>
          <p:cNvPr id="9" name="Picture 8">
            <a:extLst>
              <a:ext uri="{FF2B5EF4-FFF2-40B4-BE49-F238E27FC236}">
                <a16:creationId xmlns:a16="http://schemas.microsoft.com/office/drawing/2014/main" id="{9A328A7B-D2F0-4338-B1AD-749BDB1B4984}"/>
              </a:ext>
            </a:extLst>
          </p:cNvPr>
          <p:cNvPicPr>
            <a:picLocks noChangeAspect="1"/>
          </p:cNvPicPr>
          <p:nvPr/>
        </p:nvPicPr>
        <p:blipFill>
          <a:blip r:embed="rId2"/>
          <a:stretch>
            <a:fillRect/>
          </a:stretch>
        </p:blipFill>
        <p:spPr>
          <a:xfrm>
            <a:off x="6550431" y="1230403"/>
            <a:ext cx="3749790" cy="5160139"/>
          </a:xfrm>
          <a:prstGeom prst="rect">
            <a:avLst/>
          </a:prstGeom>
        </p:spPr>
      </p:pic>
    </p:spTree>
    <p:extLst>
      <p:ext uri="{BB962C8B-B14F-4D97-AF65-F5344CB8AC3E}">
        <p14:creationId xmlns:p14="http://schemas.microsoft.com/office/powerpoint/2010/main" val="76174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3: Conversion factor</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4838007" y="1137717"/>
            <a:ext cx="6816437" cy="5049746"/>
          </a:xfrm>
        </p:spPr>
        <p:txBody>
          <a:bodyPr/>
          <a:lstStyle/>
          <a:p>
            <a:r>
              <a:rPr lang="en-US" dirty="0"/>
              <a:t>Use the chart from the worksheet to identify the conversion factor for each grain ingredient</a:t>
            </a:r>
          </a:p>
          <a:p>
            <a:r>
              <a:rPr lang="en-US" dirty="0"/>
              <a:t>If your grains are already listed in grams in the recipe, you can skip this step </a:t>
            </a:r>
          </a:p>
          <a:p>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pic>
        <p:nvPicPr>
          <p:cNvPr id="8" name="Picture 7">
            <a:extLst>
              <a:ext uri="{FF2B5EF4-FFF2-40B4-BE49-F238E27FC236}">
                <a16:creationId xmlns:a16="http://schemas.microsoft.com/office/drawing/2014/main" id="{7E94740E-5E27-4934-A063-C6E413B21535}"/>
              </a:ext>
            </a:extLst>
          </p:cNvPr>
          <p:cNvPicPr>
            <a:picLocks noChangeAspect="1"/>
          </p:cNvPicPr>
          <p:nvPr/>
        </p:nvPicPr>
        <p:blipFill>
          <a:blip r:embed="rId2"/>
          <a:stretch>
            <a:fillRect/>
          </a:stretch>
        </p:blipFill>
        <p:spPr>
          <a:xfrm>
            <a:off x="567743" y="1137717"/>
            <a:ext cx="4020882" cy="5224701"/>
          </a:xfrm>
          <a:prstGeom prst="rect">
            <a:avLst/>
          </a:prstGeom>
        </p:spPr>
      </p:pic>
    </p:spTree>
    <p:extLst>
      <p:ext uri="{BB962C8B-B14F-4D97-AF65-F5344CB8AC3E}">
        <p14:creationId xmlns:p14="http://schemas.microsoft.com/office/powerpoint/2010/main" val="199413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Multiply</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Multiply the amount of the grain ingredient by the conversion factor to determine the grams of grain ingredient</a:t>
            </a:r>
          </a:p>
          <a:p>
            <a:pPr lvl="1"/>
            <a:r>
              <a:rPr lang="en-US" dirty="0"/>
              <a:t>If you have weighed the ingredient, enter that weight under the “Grams of Grains” column</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graphicFrame>
        <p:nvGraphicFramePr>
          <p:cNvPr id="9" name="Table 8">
            <a:extLst>
              <a:ext uri="{FF2B5EF4-FFF2-40B4-BE49-F238E27FC236}">
                <a16:creationId xmlns:a16="http://schemas.microsoft.com/office/drawing/2014/main" id="{C09C4BC1-C7EB-4CFB-8529-62C15D9E2E97}"/>
              </a:ext>
            </a:extLst>
          </p:cNvPr>
          <p:cNvGraphicFramePr>
            <a:graphicFrameLocks/>
          </p:cNvGraphicFramePr>
          <p:nvPr>
            <p:extLst>
              <p:ext uri="{D42A27DB-BD31-4B8C-83A1-F6EECF244321}">
                <p14:modId xmlns:p14="http://schemas.microsoft.com/office/powerpoint/2010/main" val="3298896190"/>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endParaRPr lang="en-US" dirty="0"/>
                    </a:p>
                  </a:txBody>
                  <a:tcPr/>
                </a:tc>
                <a:tc>
                  <a:txBody>
                    <a:bodyPr/>
                    <a:lstStyle/>
                    <a:p>
                      <a:endParaRPr lang="en-US" dirty="0"/>
                    </a:p>
                  </a:txBody>
                  <a:tcPr/>
                </a:tc>
                <a:tc>
                  <a:txBody>
                    <a:bodyPr/>
                    <a:lstStyle/>
                    <a:p>
                      <a:pPr algn="ctr"/>
                      <a:r>
                        <a:rPr lang="en-US"/>
                        <a:t>x</a:t>
                      </a:r>
                      <a:endParaRPr lang="en-US" dirty="0"/>
                    </a:p>
                  </a:txBody>
                  <a:tcPr/>
                </a:tc>
                <a:tc>
                  <a:txBody>
                    <a:bodyPr/>
                    <a:lstStyle/>
                    <a:p>
                      <a:endParaRPr lang="en-US" dirty="0"/>
                    </a:p>
                  </a:txBody>
                  <a:tcPr/>
                </a:tc>
                <a:tc>
                  <a:txBody>
                    <a:bodyPr/>
                    <a:lstStyle/>
                    <a:p>
                      <a:r>
                        <a:rPr lang="en-US"/>
                        <a:t>=</a:t>
                      </a:r>
                      <a:endParaRPr lang="en-US" dirty="0"/>
                    </a:p>
                  </a:txBody>
                  <a:tcPr/>
                </a:tc>
                <a:tc>
                  <a:txBody>
                    <a:bodyPr/>
                    <a:lstStyle/>
                    <a:p>
                      <a:endParaRPr lang="en-US" dirty="0"/>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875483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5: Sum</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Add all the grams of creditable grain ingredients together to determine the total grams of grains in the recipe</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graphicFrame>
        <p:nvGraphicFramePr>
          <p:cNvPr id="9" name="Table 8">
            <a:extLst>
              <a:ext uri="{FF2B5EF4-FFF2-40B4-BE49-F238E27FC236}">
                <a16:creationId xmlns:a16="http://schemas.microsoft.com/office/drawing/2014/main" id="{C09C4BC1-C7EB-4CFB-8529-62C15D9E2E97}"/>
              </a:ext>
            </a:extLst>
          </p:cNvPr>
          <p:cNvGraphicFramePr>
            <a:graphicFrameLocks/>
          </p:cNvGraphicFramePr>
          <p:nvPr>
            <p:extLst>
              <p:ext uri="{D42A27DB-BD31-4B8C-83A1-F6EECF244321}">
                <p14:modId xmlns:p14="http://schemas.microsoft.com/office/powerpoint/2010/main" val="1594696569"/>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endParaRPr lang="en-US" dirty="0"/>
                    </a:p>
                  </a:txBody>
                  <a:tcPr/>
                </a:tc>
                <a:tc>
                  <a:txBody>
                    <a:bodyPr/>
                    <a:lstStyle/>
                    <a:p>
                      <a:endParaRPr lang="en-US" dirty="0"/>
                    </a:p>
                  </a:txBody>
                  <a:tcPr/>
                </a:tc>
                <a:tc>
                  <a:txBody>
                    <a:bodyPr/>
                    <a:lstStyle/>
                    <a:p>
                      <a:pPr algn="ctr"/>
                      <a:r>
                        <a:rPr lang="en-US"/>
                        <a:t>x</a:t>
                      </a:r>
                      <a:endParaRPr lang="en-US" dirty="0"/>
                    </a:p>
                  </a:txBody>
                  <a:tcPr/>
                </a:tc>
                <a:tc>
                  <a:txBody>
                    <a:bodyPr/>
                    <a:lstStyle/>
                    <a:p>
                      <a:endParaRPr lang="en-US" dirty="0"/>
                    </a:p>
                  </a:txBody>
                  <a:tcPr/>
                </a:tc>
                <a:tc>
                  <a:txBody>
                    <a:bodyPr/>
                    <a:lstStyle/>
                    <a:p>
                      <a:r>
                        <a:rPr lang="en-US"/>
                        <a:t>=</a:t>
                      </a:r>
                      <a:endParaRPr lang="en-US" dirty="0"/>
                    </a:p>
                  </a:txBody>
                  <a:tcPr/>
                </a:tc>
                <a:tc>
                  <a:txBody>
                    <a:bodyPr/>
                    <a:lstStyle/>
                    <a:p>
                      <a:endParaRPr lang="en-US" dirty="0"/>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solidFill>
                      <a:srgbClr val="FFC000"/>
                    </a:solidFill>
                  </a:tcP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158406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6: Identify grams per serving</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Divide the total grams of creditable grains (from the last step) by the number of servings, or yield, from the recipe</a:t>
            </a:r>
          </a:p>
          <a:p>
            <a:r>
              <a:rPr lang="en-US" dirty="0"/>
              <a:t>This tells you the amount of grains per serving</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pic>
        <p:nvPicPr>
          <p:cNvPr id="6" name="Picture 5" descr="A picture containing food, container, oranges, plastic&#10;&#10;Description automatically generated">
            <a:extLst>
              <a:ext uri="{FF2B5EF4-FFF2-40B4-BE49-F238E27FC236}">
                <a16:creationId xmlns:a16="http://schemas.microsoft.com/office/drawing/2014/main" id="{2032D3F8-9076-4284-9997-C240469E9A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5400000">
            <a:off x="4187224" y="2204672"/>
            <a:ext cx="3312984" cy="4969476"/>
          </a:xfrm>
          <a:prstGeom prst="rect">
            <a:avLst/>
          </a:prstGeom>
        </p:spPr>
      </p:pic>
    </p:spTree>
    <p:extLst>
      <p:ext uri="{BB962C8B-B14F-4D97-AF65-F5344CB8AC3E}">
        <p14:creationId xmlns:p14="http://schemas.microsoft.com/office/powerpoint/2010/main" val="169321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57D5-5DA1-4578-BE4A-901BBFC2FC86}"/>
              </a:ext>
            </a:extLst>
          </p:cNvPr>
          <p:cNvSpPr>
            <a:spLocks noGrp="1"/>
          </p:cNvSpPr>
          <p:nvPr>
            <p:ph type="title"/>
          </p:nvPr>
        </p:nvSpPr>
        <p:spPr/>
        <p:txBody>
          <a:bodyPr/>
          <a:lstStyle/>
          <a:p>
            <a:r>
              <a:rPr lang="en-US" dirty="0"/>
              <a:t>Steps 7 &amp; 8: Divide by 16 grams, and rounding</a:t>
            </a:r>
          </a:p>
        </p:txBody>
      </p:sp>
      <p:sp>
        <p:nvSpPr>
          <p:cNvPr id="3" name="Content Placeholder 2">
            <a:extLst>
              <a:ext uri="{FF2B5EF4-FFF2-40B4-BE49-F238E27FC236}">
                <a16:creationId xmlns:a16="http://schemas.microsoft.com/office/drawing/2014/main" id="{C2B72F73-0A05-450E-B9CF-E00E4AC8B609}"/>
              </a:ext>
            </a:extLst>
          </p:cNvPr>
          <p:cNvSpPr>
            <a:spLocks noGrp="1"/>
          </p:cNvSpPr>
          <p:nvPr>
            <p:ph idx="1"/>
          </p:nvPr>
        </p:nvSpPr>
        <p:spPr>
          <a:xfrm>
            <a:off x="6095999" y="1230403"/>
            <a:ext cx="5842715" cy="3956739"/>
          </a:xfrm>
        </p:spPr>
        <p:txBody>
          <a:bodyPr/>
          <a:lstStyle/>
          <a:p>
            <a:r>
              <a:rPr lang="en-US" sz="2800" dirty="0"/>
              <a:t>Divide the total number of grams of creditable grains by 16 grams</a:t>
            </a:r>
          </a:p>
          <a:p>
            <a:pPr lvl="1"/>
            <a:r>
              <a:rPr lang="en-US" sz="2400" dirty="0"/>
              <a:t>This will tell you how many ounce equivalents of grains are in each serving</a:t>
            </a:r>
          </a:p>
          <a:p>
            <a:r>
              <a:rPr lang="en-US" sz="2800" dirty="0"/>
              <a:t>If the answer from the previous step ends in a decimal, round down to the nearest 0.25oz eq of grains</a:t>
            </a:r>
          </a:p>
          <a:p>
            <a:pPr lvl="1"/>
            <a:r>
              <a:rPr lang="en-US" sz="2400" dirty="0"/>
              <a:t>Review ounce equivalents table to determine amount needed for age group/meal service</a:t>
            </a:r>
          </a:p>
          <a:p>
            <a:pPr lvl="1"/>
            <a:endParaRPr lang="en-US" dirty="0"/>
          </a:p>
        </p:txBody>
      </p:sp>
      <p:sp>
        <p:nvSpPr>
          <p:cNvPr id="4" name="Slide Number Placeholder 3">
            <a:extLst>
              <a:ext uri="{FF2B5EF4-FFF2-40B4-BE49-F238E27FC236}">
                <a16:creationId xmlns:a16="http://schemas.microsoft.com/office/drawing/2014/main" id="{119B099B-E7B9-42CA-A1E4-E33F4B739392}"/>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graphicFrame>
        <p:nvGraphicFramePr>
          <p:cNvPr id="5" name="Table 5">
            <a:extLst>
              <a:ext uri="{FF2B5EF4-FFF2-40B4-BE49-F238E27FC236}">
                <a16:creationId xmlns:a16="http://schemas.microsoft.com/office/drawing/2014/main" id="{1D979F3C-638E-4827-ADC2-AD91F782F436}"/>
              </a:ext>
            </a:extLst>
          </p:cNvPr>
          <p:cNvGraphicFramePr>
            <a:graphicFrameLocks noGrp="1"/>
          </p:cNvGraphicFramePr>
          <p:nvPr>
            <p:extLst>
              <p:ext uri="{D42A27DB-BD31-4B8C-83A1-F6EECF244321}">
                <p14:modId xmlns:p14="http://schemas.microsoft.com/office/powerpoint/2010/main" val="1651621282"/>
              </p:ext>
            </p:extLst>
          </p:nvPr>
        </p:nvGraphicFramePr>
        <p:xfrm>
          <a:off x="432260" y="1551650"/>
          <a:ext cx="5453151" cy="4272051"/>
        </p:xfrm>
        <a:graphic>
          <a:graphicData uri="http://schemas.openxmlformats.org/drawingml/2006/table">
            <a:tbl>
              <a:tblPr firstRow="1" bandRow="1">
                <a:tableStyleId>{5C22544A-7EE6-4342-B048-85BDC9FD1C3A}</a:tableStyleId>
              </a:tblPr>
              <a:tblGrid>
                <a:gridCol w="1231939">
                  <a:extLst>
                    <a:ext uri="{9D8B030D-6E8A-4147-A177-3AD203B41FA5}">
                      <a16:colId xmlns:a16="http://schemas.microsoft.com/office/drawing/2014/main" val="2186420332"/>
                    </a:ext>
                  </a:extLst>
                </a:gridCol>
                <a:gridCol w="2131156">
                  <a:extLst>
                    <a:ext uri="{9D8B030D-6E8A-4147-A177-3AD203B41FA5}">
                      <a16:colId xmlns:a16="http://schemas.microsoft.com/office/drawing/2014/main" val="152751234"/>
                    </a:ext>
                  </a:extLst>
                </a:gridCol>
                <a:gridCol w="2090056">
                  <a:extLst>
                    <a:ext uri="{9D8B030D-6E8A-4147-A177-3AD203B41FA5}">
                      <a16:colId xmlns:a16="http://schemas.microsoft.com/office/drawing/2014/main" val="2846182812"/>
                    </a:ext>
                  </a:extLst>
                </a:gridCol>
              </a:tblGrid>
              <a:tr h="659535">
                <a:tc>
                  <a:txBody>
                    <a:bodyPr/>
                    <a:lstStyle/>
                    <a:p>
                      <a:r>
                        <a:rPr lang="en-US" sz="1600" dirty="0"/>
                        <a:t>Age group</a:t>
                      </a:r>
                    </a:p>
                  </a:txBody>
                  <a:tcPr/>
                </a:tc>
                <a:tc>
                  <a:txBody>
                    <a:bodyPr/>
                    <a:lstStyle/>
                    <a:p>
                      <a:r>
                        <a:rPr lang="en-US" sz="1600" dirty="0"/>
                        <a:t>Meal</a:t>
                      </a:r>
                    </a:p>
                  </a:txBody>
                  <a:tcPr/>
                </a:tc>
                <a:tc>
                  <a:txBody>
                    <a:bodyPr/>
                    <a:lstStyle/>
                    <a:p>
                      <a:r>
                        <a:rPr lang="en-US" sz="1600" dirty="0"/>
                        <a:t>Minimum Amount of Grains Required</a:t>
                      </a:r>
                    </a:p>
                  </a:txBody>
                  <a:tcPr/>
                </a:tc>
                <a:extLst>
                  <a:ext uri="{0D108BD9-81ED-4DB2-BD59-A6C34878D82A}">
                    <a16:rowId xmlns:a16="http://schemas.microsoft.com/office/drawing/2014/main" val="1539090398"/>
                  </a:ext>
                </a:extLst>
              </a:tr>
              <a:tr h="1064402">
                <a:tc>
                  <a:txBody>
                    <a:bodyPr/>
                    <a:lstStyle/>
                    <a:p>
                      <a:r>
                        <a:rPr lang="en-US" sz="2000" dirty="0"/>
                        <a:t>Ages 1-5</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 ½ ounce equivalent</a:t>
                      </a:r>
                    </a:p>
                  </a:txBody>
                  <a:tcPr/>
                </a:tc>
                <a:extLst>
                  <a:ext uri="{0D108BD9-81ED-4DB2-BD59-A6C34878D82A}">
                    <a16:rowId xmlns:a16="http://schemas.microsoft.com/office/drawing/2014/main" val="373466776"/>
                  </a:ext>
                </a:extLst>
              </a:tr>
              <a:tr h="1064402">
                <a:tc>
                  <a:txBody>
                    <a:bodyPr/>
                    <a:lstStyle/>
                    <a:p>
                      <a:r>
                        <a:rPr lang="en-US" sz="2000" dirty="0"/>
                        <a:t>Ages 6-18</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652016267"/>
                  </a:ext>
                </a:extLst>
              </a:tr>
              <a:tr h="741856">
                <a:tc>
                  <a:txBody>
                    <a:bodyPr/>
                    <a:lstStyle/>
                    <a:p>
                      <a:r>
                        <a:rPr lang="en-US" sz="2000" dirty="0"/>
                        <a:t>Adults </a:t>
                      </a:r>
                    </a:p>
                  </a:txBody>
                  <a:tcPr/>
                </a:tc>
                <a:tc>
                  <a:txBody>
                    <a:bodyPr/>
                    <a:lstStyle/>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14756138"/>
                  </a:ext>
                </a:extLst>
              </a:tr>
              <a:tr h="741856">
                <a:tc>
                  <a:txBody>
                    <a:bodyPr/>
                    <a:lstStyle/>
                    <a:p>
                      <a:r>
                        <a:rPr lang="en-US" sz="2000" dirty="0"/>
                        <a:t>Adults</a:t>
                      </a:r>
                    </a:p>
                  </a:txBody>
                  <a:tcPr/>
                </a:tc>
                <a:tc>
                  <a:txBody>
                    <a:bodyPr/>
                    <a:lstStyle/>
                    <a:p>
                      <a:r>
                        <a:rPr lang="en-US" sz="2000" dirty="0"/>
                        <a:t>Breakfast</a:t>
                      </a:r>
                    </a:p>
                    <a:p>
                      <a:r>
                        <a:rPr lang="en-US" sz="2000" dirty="0"/>
                        <a:t>Lunch/Supper</a:t>
                      </a:r>
                    </a:p>
                  </a:txBody>
                  <a:tcPr/>
                </a:tc>
                <a:tc>
                  <a:txBody>
                    <a:bodyPr/>
                    <a:lstStyle/>
                    <a:p>
                      <a:r>
                        <a:rPr lang="en-US" sz="20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292745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Determining Oz Eq of Grains in Recipes Worksheet</a:t>
            </a:r>
            <a:endParaRPr lang="en-US" dirty="0"/>
          </a:p>
        </p:txBody>
      </p:sp>
      <p:sp>
        <p:nvSpPr>
          <p:cNvPr id="3" name="Subtitle 2"/>
          <p:cNvSpPr>
            <a:spLocks noGrp="1"/>
          </p:cNvSpPr>
          <p:nvPr>
            <p:ph type="subTitle" idx="1"/>
          </p:nvPr>
        </p:nvSpPr>
        <p:spPr>
          <a:xfrm>
            <a:off x="5417389" y="3945275"/>
            <a:ext cx="6659592" cy="531833"/>
          </a:xfrm>
        </p:spPr>
        <p:txBody>
          <a:bodyPr/>
          <a:lstStyle/>
          <a:p>
            <a:r>
              <a:rPr lang="en-US" altLang="zh-CN" dirty="0"/>
              <a:t>FY22 CACFP Training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Examples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11290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3A28-F35E-40D1-B736-B11CA7581F5A}"/>
              </a:ext>
            </a:extLst>
          </p:cNvPr>
          <p:cNvSpPr>
            <a:spLocks noGrp="1"/>
          </p:cNvSpPr>
          <p:nvPr>
            <p:ph type="title"/>
          </p:nvPr>
        </p:nvSpPr>
        <p:spPr/>
        <p:txBody>
          <a:bodyPr/>
          <a:lstStyle/>
          <a:p>
            <a:r>
              <a:rPr lang="en-US" dirty="0"/>
              <a:t>Example 1: Granola</a:t>
            </a:r>
          </a:p>
        </p:txBody>
      </p:sp>
      <p:sp>
        <p:nvSpPr>
          <p:cNvPr id="3" name="Content Placeholder 2">
            <a:extLst>
              <a:ext uri="{FF2B5EF4-FFF2-40B4-BE49-F238E27FC236}">
                <a16:creationId xmlns:a16="http://schemas.microsoft.com/office/drawing/2014/main" id="{2BEE1515-EF9A-4ACE-BB70-6330E18D4126}"/>
              </a:ext>
            </a:extLst>
          </p:cNvPr>
          <p:cNvSpPr>
            <a:spLocks noGrp="1"/>
          </p:cNvSpPr>
          <p:nvPr>
            <p:ph idx="1"/>
          </p:nvPr>
        </p:nvSpPr>
        <p:spPr>
          <a:xfrm>
            <a:off x="567743" y="1230403"/>
            <a:ext cx="5528258" cy="5049746"/>
          </a:xfrm>
        </p:spPr>
        <p:txBody>
          <a:bodyPr/>
          <a:lstStyle/>
          <a:p>
            <a:r>
              <a:rPr lang="en-US" dirty="0"/>
              <a:t>FNP’s Outside School Hours Center is preparing granola to serve with breakfast for their participants over school vacation</a:t>
            </a:r>
          </a:p>
          <a:p>
            <a:r>
              <a:rPr lang="en-US" dirty="0"/>
              <a:t>Using the recipe, we need to identify the ounce equivalents of grains served in this recipe</a:t>
            </a:r>
          </a:p>
        </p:txBody>
      </p:sp>
      <p:sp>
        <p:nvSpPr>
          <p:cNvPr id="4" name="Slide Number Placeholder 3">
            <a:extLst>
              <a:ext uri="{FF2B5EF4-FFF2-40B4-BE49-F238E27FC236}">
                <a16:creationId xmlns:a16="http://schemas.microsoft.com/office/drawing/2014/main" id="{07BD4328-1D6B-44CC-A669-46ED42359B9E}"/>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
        <p:nvSpPr>
          <p:cNvPr id="5" name="TextBox 4">
            <a:extLst>
              <a:ext uri="{FF2B5EF4-FFF2-40B4-BE49-F238E27FC236}">
                <a16:creationId xmlns:a16="http://schemas.microsoft.com/office/drawing/2014/main" id="{47088B0E-EF4B-4A2E-B192-731EA8E4BFD3}"/>
              </a:ext>
            </a:extLst>
          </p:cNvPr>
          <p:cNvSpPr txBox="1"/>
          <p:nvPr/>
        </p:nvSpPr>
        <p:spPr>
          <a:xfrm>
            <a:off x="6417425" y="1308452"/>
            <a:ext cx="5386648" cy="4893647"/>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3 ½ cups rolled oats</a:t>
            </a:r>
          </a:p>
          <a:p>
            <a:pPr marL="285750" indent="-285750">
              <a:buFontTx/>
              <a:buChar char="-"/>
            </a:pPr>
            <a:r>
              <a:rPr lang="en-US" sz="2400" dirty="0"/>
              <a:t>¼ cup brown sugar</a:t>
            </a:r>
          </a:p>
          <a:p>
            <a:pPr marL="285750" indent="-285750">
              <a:buFontTx/>
              <a:buChar char="-"/>
            </a:pPr>
            <a:r>
              <a:rPr lang="en-US" sz="2400" dirty="0"/>
              <a:t>½ teaspoon salt</a:t>
            </a:r>
          </a:p>
          <a:p>
            <a:pPr marL="285750" indent="-285750">
              <a:buFontTx/>
              <a:buChar char="-"/>
            </a:pPr>
            <a:r>
              <a:rPr lang="en-US" sz="2400" dirty="0"/>
              <a:t>¼ teaspoon cinnamon</a:t>
            </a:r>
          </a:p>
          <a:p>
            <a:pPr marL="285750" indent="-285750">
              <a:buFontTx/>
              <a:buChar char="-"/>
            </a:pPr>
            <a:r>
              <a:rPr lang="en-US" sz="2400" dirty="0"/>
              <a:t>1/3 cup coconut oil</a:t>
            </a:r>
          </a:p>
          <a:p>
            <a:pPr marL="285750" indent="-285750">
              <a:buFontTx/>
              <a:buChar char="-"/>
            </a:pPr>
            <a:r>
              <a:rPr lang="en-US" sz="2400" dirty="0"/>
              <a:t>1/3 cup honey</a:t>
            </a:r>
          </a:p>
          <a:p>
            <a:pPr marL="285750" indent="-285750">
              <a:buFontTx/>
              <a:buChar char="-"/>
            </a:pPr>
            <a:r>
              <a:rPr lang="en-US" sz="2400" dirty="0"/>
              <a:t>4 teaspoons vanilla extract</a:t>
            </a:r>
          </a:p>
          <a:p>
            <a:pPr marL="285750" indent="-285750">
              <a:buFontTx/>
              <a:buChar char="-"/>
            </a:pPr>
            <a:endParaRPr lang="en-US" sz="2400" dirty="0"/>
          </a:p>
          <a:p>
            <a:r>
              <a:rPr lang="en-US" sz="2400" dirty="0"/>
              <a:t>Serving: ¼ cup per participant (using old grains serving sizes)</a:t>
            </a:r>
          </a:p>
          <a:p>
            <a:r>
              <a:rPr lang="en-US" sz="2400" dirty="0"/>
              <a:t>Yield: 5 cups</a:t>
            </a:r>
          </a:p>
          <a:p>
            <a:r>
              <a:rPr lang="en-US" sz="2400" dirty="0"/>
              <a:t>Total number of servings per batch: 20</a:t>
            </a:r>
          </a:p>
        </p:txBody>
      </p:sp>
    </p:spTree>
    <p:extLst>
      <p:ext uri="{BB962C8B-B14F-4D97-AF65-F5344CB8AC3E}">
        <p14:creationId xmlns:p14="http://schemas.microsoft.com/office/powerpoint/2010/main" val="1057794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are the creditable grain ingredients?</a:t>
            </a:r>
          </a:p>
        </p:txBody>
      </p:sp>
      <p:sp>
        <p:nvSpPr>
          <p:cNvPr id="3" name="Content Placeholder 2">
            <a:extLst>
              <a:ext uri="{FF2B5EF4-FFF2-40B4-BE49-F238E27FC236}">
                <a16:creationId xmlns:a16="http://schemas.microsoft.com/office/drawing/2014/main" id="{76EDBF4B-26AA-4DAD-875F-625C110BF96E}"/>
              </a:ext>
            </a:extLst>
          </p:cNvPr>
          <p:cNvSpPr>
            <a:spLocks noGrp="1"/>
          </p:cNvSpPr>
          <p:nvPr>
            <p:ph idx="1"/>
          </p:nvPr>
        </p:nvSpPr>
        <p:spPr>
          <a:xfrm>
            <a:off x="567742" y="1308451"/>
            <a:ext cx="5386647" cy="4836321"/>
          </a:xfrm>
        </p:spPr>
        <p:txBody>
          <a:bodyPr/>
          <a:lstStyle/>
          <a:p>
            <a:r>
              <a:rPr lang="en-US" dirty="0"/>
              <a:t>Review the recipe and identify all the creditable grain ingredients</a:t>
            </a:r>
          </a:p>
          <a:p>
            <a:pPr lvl="1"/>
            <a:r>
              <a:rPr lang="en-US" dirty="0"/>
              <a:t>Rolled oats is the only grain ingredient in this recipe</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7" name="TextBox 6">
            <a:extLst>
              <a:ext uri="{FF2B5EF4-FFF2-40B4-BE49-F238E27FC236}">
                <a16:creationId xmlns:a16="http://schemas.microsoft.com/office/drawing/2014/main" id="{93665A5B-BBA8-4349-9F91-267BF894DACA}"/>
              </a:ext>
            </a:extLst>
          </p:cNvPr>
          <p:cNvSpPr txBox="1"/>
          <p:nvPr/>
        </p:nvSpPr>
        <p:spPr>
          <a:xfrm>
            <a:off x="6417425" y="1308452"/>
            <a:ext cx="5386648" cy="4893647"/>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3 ½ cups rolled oats</a:t>
            </a:r>
          </a:p>
          <a:p>
            <a:pPr marL="285750" indent="-285750">
              <a:buFontTx/>
              <a:buChar char="-"/>
            </a:pPr>
            <a:r>
              <a:rPr lang="en-US" sz="2400" dirty="0"/>
              <a:t>¼ cup brown sugar</a:t>
            </a:r>
          </a:p>
          <a:p>
            <a:pPr marL="285750" indent="-285750">
              <a:buFontTx/>
              <a:buChar char="-"/>
            </a:pPr>
            <a:r>
              <a:rPr lang="en-US" sz="2400" dirty="0"/>
              <a:t>½ teaspoon salt</a:t>
            </a:r>
          </a:p>
          <a:p>
            <a:pPr marL="285750" indent="-285750">
              <a:buFontTx/>
              <a:buChar char="-"/>
            </a:pPr>
            <a:r>
              <a:rPr lang="en-US" sz="2400" dirty="0"/>
              <a:t>¼ teaspoon cinnamon</a:t>
            </a:r>
          </a:p>
          <a:p>
            <a:pPr marL="285750" indent="-285750">
              <a:buFontTx/>
              <a:buChar char="-"/>
            </a:pPr>
            <a:r>
              <a:rPr lang="en-US" sz="2400" dirty="0"/>
              <a:t>1/3 cup coconut oil</a:t>
            </a:r>
          </a:p>
          <a:p>
            <a:pPr marL="285750" indent="-285750">
              <a:buFontTx/>
              <a:buChar char="-"/>
            </a:pPr>
            <a:r>
              <a:rPr lang="en-US" sz="2400" dirty="0"/>
              <a:t>1/3 cup honey</a:t>
            </a:r>
          </a:p>
          <a:p>
            <a:pPr marL="285750" indent="-285750">
              <a:buFontTx/>
              <a:buChar char="-"/>
            </a:pPr>
            <a:r>
              <a:rPr lang="en-US" sz="2400" dirty="0"/>
              <a:t>4 teaspoons vanilla extract</a:t>
            </a:r>
          </a:p>
          <a:p>
            <a:pPr marL="285750" indent="-285750">
              <a:buFontTx/>
              <a:buChar char="-"/>
            </a:pPr>
            <a:endParaRPr lang="en-US" sz="2400" dirty="0"/>
          </a:p>
          <a:p>
            <a:r>
              <a:rPr lang="en-US" sz="2400" dirty="0"/>
              <a:t>Serving: ¼ cup per participant (using old grains serving sizes)</a:t>
            </a:r>
          </a:p>
          <a:p>
            <a:r>
              <a:rPr lang="en-US" sz="2400" dirty="0"/>
              <a:t>Yield: 5 cups</a:t>
            </a:r>
          </a:p>
          <a:p>
            <a:r>
              <a:rPr lang="en-US" sz="2400" dirty="0"/>
              <a:t>Total number of servings per batch: 20</a:t>
            </a:r>
          </a:p>
        </p:txBody>
      </p:sp>
    </p:spTree>
    <p:extLst>
      <p:ext uri="{BB962C8B-B14F-4D97-AF65-F5344CB8AC3E}">
        <p14:creationId xmlns:p14="http://schemas.microsoft.com/office/powerpoint/2010/main" val="230752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are the creditable grain ingredients?</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1484698326"/>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Rolled oats</a:t>
                      </a:r>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67020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8F6F-3AE3-4F9E-B8C6-2842EE4DA1D7}"/>
              </a:ext>
            </a:extLst>
          </p:cNvPr>
          <p:cNvSpPr>
            <a:spLocks noGrp="1"/>
          </p:cNvSpPr>
          <p:nvPr>
            <p:ph type="title"/>
          </p:nvPr>
        </p:nvSpPr>
        <p:spPr/>
        <p:txBody>
          <a:bodyPr/>
          <a:lstStyle/>
          <a:p>
            <a:r>
              <a:rPr lang="en-US" dirty="0"/>
              <a:t>Step 2: Identify amount of grain ingredients</a:t>
            </a:r>
          </a:p>
        </p:txBody>
      </p:sp>
      <p:sp>
        <p:nvSpPr>
          <p:cNvPr id="4" name="Slide Number Placeholder 3">
            <a:extLst>
              <a:ext uri="{FF2B5EF4-FFF2-40B4-BE49-F238E27FC236}">
                <a16:creationId xmlns:a16="http://schemas.microsoft.com/office/drawing/2014/main" id="{91FF9240-BF21-4DB1-9D16-E6C2DD52F198}"/>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6" name="Content Placeholder 5">
            <a:extLst>
              <a:ext uri="{FF2B5EF4-FFF2-40B4-BE49-F238E27FC236}">
                <a16:creationId xmlns:a16="http://schemas.microsoft.com/office/drawing/2014/main" id="{8E3C8931-2F47-4E2A-8B19-249648581410}"/>
              </a:ext>
            </a:extLst>
          </p:cNvPr>
          <p:cNvSpPr>
            <a:spLocks noGrp="1"/>
          </p:cNvSpPr>
          <p:nvPr>
            <p:ph idx="1"/>
          </p:nvPr>
        </p:nvSpPr>
        <p:spPr>
          <a:xfrm>
            <a:off x="567744" y="1230403"/>
            <a:ext cx="4602772" cy="5049746"/>
          </a:xfrm>
        </p:spPr>
        <p:txBody>
          <a:bodyPr/>
          <a:lstStyle/>
          <a:p>
            <a:r>
              <a:rPr lang="en-US" dirty="0"/>
              <a:t>Identify how much of each grain ingredient is used in the recipe</a:t>
            </a:r>
          </a:p>
          <a:p>
            <a:r>
              <a:rPr lang="en-US" dirty="0"/>
              <a:t>If amounts are provided in fractions, convert to a decimal</a:t>
            </a:r>
          </a:p>
          <a:p>
            <a:endParaRPr lang="en-US" dirty="0"/>
          </a:p>
          <a:p>
            <a:r>
              <a:rPr lang="en-US" dirty="0"/>
              <a:t>3 ½ cups= 3.5 cups</a:t>
            </a:r>
          </a:p>
        </p:txBody>
      </p:sp>
      <p:sp>
        <p:nvSpPr>
          <p:cNvPr id="7" name="TextBox 6">
            <a:extLst>
              <a:ext uri="{FF2B5EF4-FFF2-40B4-BE49-F238E27FC236}">
                <a16:creationId xmlns:a16="http://schemas.microsoft.com/office/drawing/2014/main" id="{9A1B94EC-1C47-412A-A96B-5A60B8D0DA12}"/>
              </a:ext>
            </a:extLst>
          </p:cNvPr>
          <p:cNvSpPr txBox="1"/>
          <p:nvPr/>
        </p:nvSpPr>
        <p:spPr>
          <a:xfrm>
            <a:off x="6417425" y="1308452"/>
            <a:ext cx="5386648" cy="4524315"/>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3 ½ cups rolled oats</a:t>
            </a:r>
          </a:p>
          <a:p>
            <a:pPr marL="285750" indent="-285750">
              <a:buFontTx/>
              <a:buChar char="-"/>
            </a:pPr>
            <a:r>
              <a:rPr lang="en-US" sz="2400" dirty="0"/>
              <a:t>¼ cup brown sugar</a:t>
            </a:r>
          </a:p>
          <a:p>
            <a:pPr marL="285750" indent="-285750">
              <a:buFontTx/>
              <a:buChar char="-"/>
            </a:pPr>
            <a:r>
              <a:rPr lang="en-US" sz="2400" dirty="0"/>
              <a:t>½ teaspoon salt</a:t>
            </a:r>
          </a:p>
          <a:p>
            <a:pPr marL="285750" indent="-285750">
              <a:buFontTx/>
              <a:buChar char="-"/>
            </a:pPr>
            <a:r>
              <a:rPr lang="en-US" sz="2400" dirty="0"/>
              <a:t>¼ teaspoon cinnamon</a:t>
            </a:r>
          </a:p>
          <a:p>
            <a:pPr marL="285750" indent="-285750">
              <a:buFontTx/>
              <a:buChar char="-"/>
            </a:pPr>
            <a:r>
              <a:rPr lang="en-US" sz="2400" dirty="0"/>
              <a:t>1/3 cup coconut oil</a:t>
            </a:r>
          </a:p>
          <a:p>
            <a:pPr marL="285750" indent="-285750">
              <a:buFontTx/>
              <a:buChar char="-"/>
            </a:pPr>
            <a:r>
              <a:rPr lang="en-US" sz="2400" dirty="0"/>
              <a:t>1/3 cup honey</a:t>
            </a:r>
          </a:p>
          <a:p>
            <a:pPr marL="285750" indent="-285750">
              <a:buFontTx/>
              <a:buChar char="-"/>
            </a:pPr>
            <a:r>
              <a:rPr lang="en-US" sz="2400" dirty="0"/>
              <a:t>4 teaspoons vanilla extract</a:t>
            </a:r>
          </a:p>
          <a:p>
            <a:pPr marL="285750" indent="-285750">
              <a:buFontTx/>
              <a:buChar char="-"/>
            </a:pPr>
            <a:endParaRPr lang="en-US" sz="2400" dirty="0"/>
          </a:p>
          <a:p>
            <a:r>
              <a:rPr lang="en-US" sz="2400" dirty="0"/>
              <a:t>Serving: ¼ cup per participant </a:t>
            </a:r>
          </a:p>
          <a:p>
            <a:r>
              <a:rPr lang="en-US" sz="2400" dirty="0"/>
              <a:t>Yield: 5 cups</a:t>
            </a:r>
          </a:p>
          <a:p>
            <a:r>
              <a:rPr lang="en-US" sz="2400" dirty="0"/>
              <a:t>Total number of servings per batch: 20</a:t>
            </a:r>
          </a:p>
        </p:txBody>
      </p:sp>
    </p:spTree>
    <p:extLst>
      <p:ext uri="{BB962C8B-B14F-4D97-AF65-F5344CB8AC3E}">
        <p14:creationId xmlns:p14="http://schemas.microsoft.com/office/powerpoint/2010/main" val="2972689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2: Identify amount of grain ingredients</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642487023"/>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Rolled oats</a:t>
                      </a:r>
                    </a:p>
                  </a:txBody>
                  <a:tcPr/>
                </a:tc>
                <a:tc>
                  <a:txBody>
                    <a:bodyPr/>
                    <a:lstStyle/>
                    <a:p>
                      <a:r>
                        <a:rPr lang="en-US" dirty="0"/>
                        <a:t>3.5 cups</a:t>
                      </a:r>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188001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3: Conversion factor</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6766560" y="1137717"/>
            <a:ext cx="4887884" cy="5049746"/>
          </a:xfrm>
        </p:spPr>
        <p:txBody>
          <a:bodyPr/>
          <a:lstStyle/>
          <a:p>
            <a:r>
              <a:rPr lang="en-US" dirty="0"/>
              <a:t>Use the chart from the worksheet to identify the conversion factor for each grain ingredient</a:t>
            </a:r>
          </a:p>
          <a:p>
            <a:r>
              <a:rPr lang="en-US" dirty="0"/>
              <a:t>Rolled oats have a conversion factor of:</a:t>
            </a:r>
          </a:p>
          <a:p>
            <a:pPr lvl="1"/>
            <a:r>
              <a:rPr lang="en-US" sz="3200" dirty="0"/>
              <a:t>1 cup=81g</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pic>
        <p:nvPicPr>
          <p:cNvPr id="6" name="Picture 5">
            <a:extLst>
              <a:ext uri="{FF2B5EF4-FFF2-40B4-BE49-F238E27FC236}">
                <a16:creationId xmlns:a16="http://schemas.microsoft.com/office/drawing/2014/main" id="{755D9EFA-0E65-4DC1-9768-BF3E02B45B4D}"/>
              </a:ext>
            </a:extLst>
          </p:cNvPr>
          <p:cNvPicPr>
            <a:picLocks noChangeAspect="1"/>
          </p:cNvPicPr>
          <p:nvPr/>
        </p:nvPicPr>
        <p:blipFill>
          <a:blip r:embed="rId2"/>
          <a:stretch>
            <a:fillRect/>
          </a:stretch>
        </p:blipFill>
        <p:spPr>
          <a:xfrm>
            <a:off x="537556" y="1137717"/>
            <a:ext cx="6032371" cy="5154189"/>
          </a:xfrm>
          <a:prstGeom prst="rect">
            <a:avLst/>
          </a:prstGeom>
        </p:spPr>
      </p:pic>
      <p:sp>
        <p:nvSpPr>
          <p:cNvPr id="7" name="Rectangle 6">
            <a:extLst>
              <a:ext uri="{FF2B5EF4-FFF2-40B4-BE49-F238E27FC236}">
                <a16:creationId xmlns:a16="http://schemas.microsoft.com/office/drawing/2014/main" id="{A7797CD8-B65F-4B93-BE5C-24236A0DF0DB}"/>
              </a:ext>
            </a:extLst>
          </p:cNvPr>
          <p:cNvSpPr/>
          <p:nvPr/>
        </p:nvSpPr>
        <p:spPr>
          <a:xfrm>
            <a:off x="537556" y="6001789"/>
            <a:ext cx="6032371" cy="290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249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3: Conversion factor</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2456231361"/>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pPr algn="ctr"/>
                      <a:r>
                        <a:rPr lang="en-US" dirty="0"/>
                        <a:t>Rolled oats</a:t>
                      </a:r>
                    </a:p>
                  </a:txBody>
                  <a:tcPr/>
                </a:tc>
                <a:tc>
                  <a:txBody>
                    <a:bodyPr/>
                    <a:lstStyle/>
                    <a:p>
                      <a:pPr algn="ctr"/>
                      <a:r>
                        <a:rPr lang="en-US" dirty="0"/>
                        <a:t>3.5 cups</a:t>
                      </a:r>
                    </a:p>
                  </a:txBody>
                  <a:tcPr/>
                </a:tc>
                <a:tc>
                  <a:txBody>
                    <a:bodyPr/>
                    <a:lstStyle/>
                    <a:p>
                      <a:pPr algn="ctr"/>
                      <a:r>
                        <a:rPr lang="en-US" dirty="0"/>
                        <a:t>x</a:t>
                      </a:r>
                    </a:p>
                  </a:txBody>
                  <a:tcPr/>
                </a:tc>
                <a:tc>
                  <a:txBody>
                    <a:bodyPr/>
                    <a:lstStyle/>
                    <a:p>
                      <a:pPr algn="ctr"/>
                      <a:r>
                        <a:rPr lang="en-US" dirty="0"/>
                        <a:t>81 grams</a:t>
                      </a:r>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92665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Multiply</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Multiply the amount of the grain ingredient by the conversion factor to determine the grams of grain ingredient</a:t>
            </a:r>
          </a:p>
          <a:p>
            <a:pPr lvl="1"/>
            <a:r>
              <a:rPr lang="en-US" dirty="0"/>
              <a:t>If you have weighed the ingredient, enter that weight under the “Grams of Grains” column</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graphicFrame>
        <p:nvGraphicFramePr>
          <p:cNvPr id="9" name="Table 8">
            <a:extLst>
              <a:ext uri="{FF2B5EF4-FFF2-40B4-BE49-F238E27FC236}">
                <a16:creationId xmlns:a16="http://schemas.microsoft.com/office/drawing/2014/main" id="{C09C4BC1-C7EB-4CFB-8529-62C15D9E2E97}"/>
              </a:ext>
            </a:extLst>
          </p:cNvPr>
          <p:cNvGraphicFramePr>
            <a:graphicFrameLocks/>
          </p:cNvGraphicFramePr>
          <p:nvPr>
            <p:extLst>
              <p:ext uri="{D42A27DB-BD31-4B8C-83A1-F6EECF244321}">
                <p14:modId xmlns:p14="http://schemas.microsoft.com/office/powerpoint/2010/main" val="2356029525"/>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pPr algn="ctr"/>
                      <a:r>
                        <a:rPr lang="en-US" dirty="0"/>
                        <a:t>Rolled oats</a:t>
                      </a:r>
                    </a:p>
                  </a:txBody>
                  <a:tcPr/>
                </a:tc>
                <a:tc>
                  <a:txBody>
                    <a:bodyPr/>
                    <a:lstStyle/>
                    <a:p>
                      <a:pPr algn="ctr"/>
                      <a:r>
                        <a:rPr lang="en-US" dirty="0"/>
                        <a:t>3.5 cups</a:t>
                      </a:r>
                    </a:p>
                  </a:txBody>
                  <a:tcPr/>
                </a:tc>
                <a:tc>
                  <a:txBody>
                    <a:bodyPr/>
                    <a:lstStyle/>
                    <a:p>
                      <a:pPr algn="ctr"/>
                      <a:r>
                        <a:rPr lang="en-US" dirty="0"/>
                        <a:t>x</a:t>
                      </a:r>
                    </a:p>
                  </a:txBody>
                  <a:tcPr/>
                </a:tc>
                <a:tc>
                  <a:txBody>
                    <a:bodyPr/>
                    <a:lstStyle/>
                    <a:p>
                      <a:pPr algn="ctr"/>
                      <a:r>
                        <a:rPr lang="en-US" dirty="0"/>
                        <a:t>81 grams</a:t>
                      </a:r>
                    </a:p>
                  </a:txBody>
                  <a:tcPr/>
                </a:tc>
                <a:tc>
                  <a:txBody>
                    <a:bodyPr/>
                    <a:lstStyle/>
                    <a:p>
                      <a:r>
                        <a:rPr lang="en-US"/>
                        <a:t>=</a:t>
                      </a:r>
                      <a:endParaRPr lang="en-US" dirty="0"/>
                    </a:p>
                  </a:txBody>
                  <a:tcPr/>
                </a:tc>
                <a:tc>
                  <a:txBody>
                    <a:bodyPr/>
                    <a:lstStyle/>
                    <a:p>
                      <a:r>
                        <a:rPr lang="en-US" dirty="0"/>
                        <a:t>283.5 grams</a:t>
                      </a:r>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1003321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5: Sum</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Add all the grams of creditable grain ingredients together to determine the total grams of grains in the recipe</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graphicFrame>
        <p:nvGraphicFramePr>
          <p:cNvPr id="6" name="Table 5">
            <a:extLst>
              <a:ext uri="{FF2B5EF4-FFF2-40B4-BE49-F238E27FC236}">
                <a16:creationId xmlns:a16="http://schemas.microsoft.com/office/drawing/2014/main" id="{81E777B8-6583-49DF-9326-790A05D31996}"/>
              </a:ext>
            </a:extLst>
          </p:cNvPr>
          <p:cNvGraphicFramePr>
            <a:graphicFrameLocks/>
          </p:cNvGraphicFramePr>
          <p:nvPr>
            <p:extLst>
              <p:ext uri="{D42A27DB-BD31-4B8C-83A1-F6EECF244321}">
                <p14:modId xmlns:p14="http://schemas.microsoft.com/office/powerpoint/2010/main" val="4222909627"/>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pPr algn="ctr"/>
                      <a:r>
                        <a:rPr lang="en-US" dirty="0"/>
                        <a:t>Rolled oats</a:t>
                      </a:r>
                    </a:p>
                  </a:txBody>
                  <a:tcPr/>
                </a:tc>
                <a:tc>
                  <a:txBody>
                    <a:bodyPr/>
                    <a:lstStyle/>
                    <a:p>
                      <a:pPr algn="ctr"/>
                      <a:r>
                        <a:rPr lang="en-US" dirty="0"/>
                        <a:t>3.5 cups</a:t>
                      </a:r>
                    </a:p>
                  </a:txBody>
                  <a:tcPr/>
                </a:tc>
                <a:tc>
                  <a:txBody>
                    <a:bodyPr/>
                    <a:lstStyle/>
                    <a:p>
                      <a:pPr algn="ctr"/>
                      <a:r>
                        <a:rPr lang="en-US" dirty="0"/>
                        <a:t>x</a:t>
                      </a:r>
                    </a:p>
                  </a:txBody>
                  <a:tcPr/>
                </a:tc>
                <a:tc>
                  <a:txBody>
                    <a:bodyPr/>
                    <a:lstStyle/>
                    <a:p>
                      <a:pPr algn="ctr"/>
                      <a:r>
                        <a:rPr lang="en-US" dirty="0"/>
                        <a:t>81 grams</a:t>
                      </a:r>
                    </a:p>
                  </a:txBody>
                  <a:tcPr/>
                </a:tc>
                <a:tc>
                  <a:txBody>
                    <a:bodyPr/>
                    <a:lstStyle/>
                    <a:p>
                      <a:r>
                        <a:rPr lang="en-US"/>
                        <a:t>=</a:t>
                      </a:r>
                      <a:endParaRPr lang="en-US" dirty="0"/>
                    </a:p>
                  </a:txBody>
                  <a:tcPr/>
                </a:tc>
                <a:tc>
                  <a:txBody>
                    <a:bodyPr/>
                    <a:lstStyle/>
                    <a:p>
                      <a:r>
                        <a:rPr lang="en-US" dirty="0"/>
                        <a:t>283.5 grams</a:t>
                      </a:r>
                    </a:p>
                  </a:txBody>
                  <a:tcPr/>
                </a:tc>
                <a:extLst>
                  <a:ext uri="{0D108BD9-81ED-4DB2-BD59-A6C34878D82A}">
                    <a16:rowId xmlns:a16="http://schemas.microsoft.com/office/drawing/2014/main" val="110074816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r>
                        <a:rPr lang="en-US" dirty="0"/>
                        <a:t>283.5 grams</a:t>
                      </a:r>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95572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6582" y="354329"/>
            <a:ext cx="7508875" cy="482600"/>
          </a:xfrm>
          <a:prstGeom prst="rect">
            <a:avLst/>
          </a:prstGeom>
        </p:spPr>
        <p:txBody>
          <a:bodyPr vert="horz" wrap="square" lIns="0" tIns="12700" rIns="0" bIns="0" rtlCol="0">
            <a:spAutoFit/>
          </a:bodyPr>
          <a:lstStyle/>
          <a:p>
            <a:pPr marL="12700">
              <a:lnSpc>
                <a:spcPct val="100000"/>
              </a:lnSpc>
              <a:spcBef>
                <a:spcPts val="100"/>
              </a:spcBef>
            </a:pPr>
            <a:r>
              <a:rPr sz="3000" b="1" spc="-10" dirty="0">
                <a:latin typeface="Segoe UI Semibold"/>
                <a:cs typeface="Segoe UI Semibold"/>
              </a:rPr>
              <a:t>Current </a:t>
            </a:r>
            <a:r>
              <a:rPr sz="3000" b="1" spc="-15" dirty="0">
                <a:latin typeface="Segoe UI Semibold"/>
                <a:cs typeface="Segoe UI Semibold"/>
              </a:rPr>
              <a:t>USDA </a:t>
            </a:r>
            <a:r>
              <a:rPr sz="3000" b="1" spc="-5" dirty="0">
                <a:latin typeface="Segoe UI Semibold"/>
                <a:cs typeface="Segoe UI Semibold"/>
              </a:rPr>
              <a:t>nondiscrimination</a:t>
            </a:r>
            <a:r>
              <a:rPr sz="3000" b="1" spc="20" dirty="0">
                <a:latin typeface="Segoe UI Semibold"/>
                <a:cs typeface="Segoe UI Semibold"/>
              </a:rPr>
              <a:t> </a:t>
            </a:r>
            <a:r>
              <a:rPr sz="3000" b="1" spc="-10" dirty="0">
                <a:latin typeface="Segoe UI Semibold"/>
                <a:cs typeface="Segoe UI Semibold"/>
              </a:rPr>
              <a:t>statement</a:t>
            </a:r>
            <a:endParaRPr sz="3000">
              <a:latin typeface="Segoe UI Semibold"/>
              <a:cs typeface="Segoe UI Semibold"/>
            </a:endParaRPr>
          </a:p>
        </p:txBody>
      </p:sp>
      <p:sp>
        <p:nvSpPr>
          <p:cNvPr id="4" name="object 4"/>
          <p:cNvSpPr txBox="1"/>
          <p:nvPr/>
        </p:nvSpPr>
        <p:spPr>
          <a:xfrm>
            <a:off x="11141709" y="6419302"/>
            <a:ext cx="158750" cy="228600"/>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1200" dirty="0">
                <a:solidFill>
                  <a:srgbClr val="1F3A6A"/>
                </a:solidFill>
                <a:latin typeface="Segoe UI"/>
                <a:cs typeface="Segoe UI"/>
              </a:rPr>
              <a:t>3</a:t>
            </a:fld>
            <a:endParaRPr sz="1200">
              <a:latin typeface="Segoe UI"/>
              <a:cs typeface="Segoe UI"/>
            </a:endParaRPr>
          </a:p>
        </p:txBody>
      </p:sp>
      <p:sp>
        <p:nvSpPr>
          <p:cNvPr id="3" name="object 3"/>
          <p:cNvSpPr txBox="1"/>
          <p:nvPr/>
        </p:nvSpPr>
        <p:spPr>
          <a:xfrm>
            <a:off x="335381" y="1117472"/>
            <a:ext cx="11516360" cy="5030223"/>
          </a:xfrm>
          <a:prstGeom prst="rect">
            <a:avLst/>
          </a:prstGeom>
        </p:spPr>
        <p:txBody>
          <a:bodyPr vert="horz" wrap="square" lIns="0" tIns="13335" rIns="0" bIns="0" rtlCol="0">
            <a:spAutoFit/>
          </a:bodyPr>
          <a:lstStyle/>
          <a:p>
            <a:pPr marL="0" marR="0">
              <a:spcBef>
                <a:spcPts val="0"/>
              </a:spcBef>
              <a:spcAft>
                <a:spcPts val="0"/>
              </a:spcAft>
            </a:pPr>
            <a:r>
              <a:rPr lang="en-US" sz="1400" dirty="0">
                <a:effectLst/>
                <a:ea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To file a program complaint of discrimination, complete the </a:t>
            </a:r>
            <a:r>
              <a:rPr lang="en-US" sz="1400" u="sng" dirty="0">
                <a:solidFill>
                  <a:srgbClr val="0000FF"/>
                </a:solidFill>
                <a:effectLst/>
                <a:ea typeface="Times New Roman" panose="02020603050405020304" pitchFamily="18" charset="0"/>
                <a:hlinkClick r:id="rId2"/>
              </a:rPr>
              <a:t>USDA Program Discrimination Complaint Form</a:t>
            </a:r>
            <a:r>
              <a:rPr lang="en-US" sz="1400" dirty="0">
                <a:effectLst/>
                <a:ea typeface="Times New Roman" panose="02020603050405020304" pitchFamily="18" charset="0"/>
              </a:rPr>
              <a:t>, (AD-3027) found online at: </a:t>
            </a:r>
            <a:r>
              <a:rPr lang="en-US" sz="1400" u="sng" dirty="0">
                <a:solidFill>
                  <a:srgbClr val="0000FF"/>
                </a:solidFill>
                <a:effectLst/>
                <a:ea typeface="Times New Roman" panose="02020603050405020304" pitchFamily="18" charset="0"/>
                <a:hlinkClick r:id="rId3"/>
              </a:rPr>
              <a:t>How to File a Complaint</a:t>
            </a:r>
            <a:r>
              <a:rPr lang="en-US" sz="1400" dirty="0">
                <a:effectLst/>
                <a:ea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(1)     mail: U.S. Department of Agriculture </a:t>
            </a:r>
          </a:p>
          <a:p>
            <a:pPr marL="0" marR="0">
              <a:spcBef>
                <a:spcPts val="0"/>
              </a:spcBef>
              <a:spcAft>
                <a:spcPts val="0"/>
              </a:spcAft>
            </a:pPr>
            <a:r>
              <a:rPr lang="en-US" sz="1400" dirty="0">
                <a:effectLst/>
                <a:ea typeface="Times New Roman" panose="02020603050405020304" pitchFamily="18" charset="0"/>
              </a:rPr>
              <a:t>          Office of the Assistant Secretary for Civil Rights </a:t>
            </a:r>
          </a:p>
          <a:p>
            <a:pPr marL="0" marR="0">
              <a:spcBef>
                <a:spcPts val="0"/>
              </a:spcBef>
              <a:spcAft>
                <a:spcPts val="0"/>
              </a:spcAft>
            </a:pPr>
            <a:r>
              <a:rPr lang="en-US" sz="1400" dirty="0">
                <a:effectLst/>
                <a:ea typeface="Times New Roman" panose="02020603050405020304" pitchFamily="18" charset="0"/>
              </a:rPr>
              <a:t>          1400 Independence Avenue, SW </a:t>
            </a:r>
          </a:p>
          <a:p>
            <a:pPr marL="0" marR="0">
              <a:spcBef>
                <a:spcPts val="0"/>
              </a:spcBef>
              <a:spcAft>
                <a:spcPts val="0"/>
              </a:spcAft>
            </a:pPr>
            <a:r>
              <a:rPr lang="en-US" sz="1400" dirty="0">
                <a:effectLst/>
                <a:ea typeface="Times New Roman" panose="02020603050405020304" pitchFamily="18" charset="0"/>
              </a:rPr>
              <a:t>          Washington, D.C. 20250-9410;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(2)      fax: (202) 690-7442; or </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(3)      email: </a:t>
            </a:r>
            <a:r>
              <a:rPr lang="en-US" sz="1400" u="sng" dirty="0">
                <a:solidFill>
                  <a:srgbClr val="0000FF"/>
                </a:solidFill>
                <a:effectLst/>
                <a:ea typeface="Times New Roman" panose="02020603050405020304" pitchFamily="18" charset="0"/>
                <a:hlinkClick r:id="rId4"/>
              </a:rPr>
              <a:t>program.intake@usda.gov</a:t>
            </a:r>
            <a:r>
              <a:rPr lang="en-US" sz="1400" dirty="0">
                <a:effectLst/>
                <a:ea typeface="Times New Roman" panose="02020603050405020304" pitchFamily="18" charset="0"/>
              </a:rPr>
              <a:t>.</a:t>
            </a:r>
          </a:p>
          <a:p>
            <a:pPr marL="0" marR="0">
              <a:spcBef>
                <a:spcPts val="0"/>
              </a:spcBef>
              <a:spcAft>
                <a:spcPts val="0"/>
              </a:spcAft>
            </a:pPr>
            <a:r>
              <a:rPr lang="en-US" sz="1400" dirty="0">
                <a:effectLst/>
                <a:ea typeface="Times New Roman" panose="02020603050405020304" pitchFamily="18" charset="0"/>
              </a:rPr>
              <a:t> </a:t>
            </a:r>
          </a:p>
          <a:p>
            <a:pPr marL="0" marR="0">
              <a:spcBef>
                <a:spcPts val="0"/>
              </a:spcBef>
              <a:spcAft>
                <a:spcPts val="0"/>
              </a:spcAft>
            </a:pPr>
            <a:r>
              <a:rPr lang="en-US" sz="1400" dirty="0">
                <a:effectLst/>
                <a:ea typeface="Times New Roman" panose="02020603050405020304" pitchFamily="18" charset="0"/>
              </a:rPr>
              <a:t>This institution is an equal opportunity provider</a:t>
            </a:r>
            <a:r>
              <a:rPr lang="en-US" sz="1800" dirty="0">
                <a:effectLst/>
                <a:ea typeface="Times New Roman" panose="02020603050405020304" pitchFamily="18" charset="0"/>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6: Identify grams per serving</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6237612" y="1280160"/>
            <a:ext cx="5701102" cy="4871258"/>
          </a:xfrm>
        </p:spPr>
        <p:txBody>
          <a:bodyPr/>
          <a:lstStyle/>
          <a:p>
            <a:r>
              <a:rPr lang="en-US" dirty="0"/>
              <a:t>Divide the total grams of creditable grains (from the last step) by the number of servings, or yield, from the recipe</a:t>
            </a:r>
          </a:p>
          <a:p>
            <a:pPr lvl="1"/>
            <a:r>
              <a:rPr lang="en-US" dirty="0"/>
              <a:t>283.5 grams/20 servings= 14.175 grams </a:t>
            </a:r>
          </a:p>
          <a:p>
            <a:r>
              <a:rPr lang="en-US" dirty="0"/>
              <a:t>This tells you the amount of grains per serving</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
        <p:nvSpPr>
          <p:cNvPr id="7" name="TextBox 6">
            <a:extLst>
              <a:ext uri="{FF2B5EF4-FFF2-40B4-BE49-F238E27FC236}">
                <a16:creationId xmlns:a16="http://schemas.microsoft.com/office/drawing/2014/main" id="{03D71003-824C-460E-AAE7-22197FB0F11E}"/>
              </a:ext>
            </a:extLst>
          </p:cNvPr>
          <p:cNvSpPr txBox="1"/>
          <p:nvPr/>
        </p:nvSpPr>
        <p:spPr>
          <a:xfrm>
            <a:off x="567743" y="1280160"/>
            <a:ext cx="5386648" cy="4893647"/>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3 ½ cups rolled oats</a:t>
            </a:r>
          </a:p>
          <a:p>
            <a:pPr marL="285750" indent="-285750">
              <a:buFontTx/>
              <a:buChar char="-"/>
            </a:pPr>
            <a:r>
              <a:rPr lang="en-US" sz="2400" dirty="0"/>
              <a:t>¼ cup brown sugar</a:t>
            </a:r>
          </a:p>
          <a:p>
            <a:pPr marL="285750" indent="-285750">
              <a:buFontTx/>
              <a:buChar char="-"/>
            </a:pPr>
            <a:r>
              <a:rPr lang="en-US" sz="2400" dirty="0"/>
              <a:t>½ teaspoon salt</a:t>
            </a:r>
          </a:p>
          <a:p>
            <a:pPr marL="285750" indent="-285750">
              <a:buFontTx/>
              <a:buChar char="-"/>
            </a:pPr>
            <a:r>
              <a:rPr lang="en-US" sz="2400" dirty="0"/>
              <a:t>¼ teaspoon cinnamon</a:t>
            </a:r>
          </a:p>
          <a:p>
            <a:pPr marL="285750" indent="-285750">
              <a:buFontTx/>
              <a:buChar char="-"/>
            </a:pPr>
            <a:r>
              <a:rPr lang="en-US" sz="2400" dirty="0"/>
              <a:t>1/3 cup coconut oil</a:t>
            </a:r>
          </a:p>
          <a:p>
            <a:pPr marL="285750" indent="-285750">
              <a:buFontTx/>
              <a:buChar char="-"/>
            </a:pPr>
            <a:r>
              <a:rPr lang="en-US" sz="2400" dirty="0"/>
              <a:t>1/3 cup honey</a:t>
            </a:r>
          </a:p>
          <a:p>
            <a:pPr marL="285750" indent="-285750">
              <a:buFontTx/>
              <a:buChar char="-"/>
            </a:pPr>
            <a:r>
              <a:rPr lang="en-US" sz="2400" dirty="0"/>
              <a:t>4 teaspoons vanilla extract</a:t>
            </a:r>
          </a:p>
          <a:p>
            <a:pPr marL="285750" indent="-285750">
              <a:buFontTx/>
              <a:buChar char="-"/>
            </a:pPr>
            <a:endParaRPr lang="en-US" sz="2400" dirty="0"/>
          </a:p>
          <a:p>
            <a:r>
              <a:rPr lang="en-US" sz="2400" dirty="0"/>
              <a:t>Serving: ¼ cup per participant (using old grains serving sizes)</a:t>
            </a:r>
          </a:p>
          <a:p>
            <a:r>
              <a:rPr lang="en-US" sz="2400" dirty="0"/>
              <a:t>Yield: 5 cups</a:t>
            </a:r>
          </a:p>
          <a:p>
            <a:r>
              <a:rPr lang="en-US" sz="2400" dirty="0"/>
              <a:t>Total number of servings per batch: 20</a:t>
            </a:r>
          </a:p>
        </p:txBody>
      </p:sp>
    </p:spTree>
    <p:extLst>
      <p:ext uri="{BB962C8B-B14F-4D97-AF65-F5344CB8AC3E}">
        <p14:creationId xmlns:p14="http://schemas.microsoft.com/office/powerpoint/2010/main" val="3545413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57D5-5DA1-4578-BE4A-901BBFC2FC86}"/>
              </a:ext>
            </a:extLst>
          </p:cNvPr>
          <p:cNvSpPr>
            <a:spLocks noGrp="1"/>
          </p:cNvSpPr>
          <p:nvPr>
            <p:ph type="title"/>
          </p:nvPr>
        </p:nvSpPr>
        <p:spPr/>
        <p:txBody>
          <a:bodyPr/>
          <a:lstStyle/>
          <a:p>
            <a:r>
              <a:rPr lang="en-US" dirty="0"/>
              <a:t>Steps 7 &amp; 8: Divide by 16 grams, and rounding</a:t>
            </a:r>
          </a:p>
        </p:txBody>
      </p:sp>
      <p:sp>
        <p:nvSpPr>
          <p:cNvPr id="3" name="Content Placeholder 2">
            <a:extLst>
              <a:ext uri="{FF2B5EF4-FFF2-40B4-BE49-F238E27FC236}">
                <a16:creationId xmlns:a16="http://schemas.microsoft.com/office/drawing/2014/main" id="{C2B72F73-0A05-450E-B9CF-E00E4AC8B609}"/>
              </a:ext>
            </a:extLst>
          </p:cNvPr>
          <p:cNvSpPr>
            <a:spLocks noGrp="1"/>
          </p:cNvSpPr>
          <p:nvPr>
            <p:ph idx="1"/>
          </p:nvPr>
        </p:nvSpPr>
        <p:spPr>
          <a:xfrm>
            <a:off x="5370023" y="1230403"/>
            <a:ext cx="6568691" cy="5004142"/>
          </a:xfrm>
        </p:spPr>
        <p:txBody>
          <a:bodyPr/>
          <a:lstStyle/>
          <a:p>
            <a:r>
              <a:rPr lang="en-US" sz="2800" dirty="0"/>
              <a:t>Divide the total number of grams of creditable grains by 16 grams</a:t>
            </a:r>
          </a:p>
          <a:p>
            <a:pPr lvl="1"/>
            <a:r>
              <a:rPr lang="en-US" sz="2400" dirty="0"/>
              <a:t>14.175 grams/16 grams= 0.886</a:t>
            </a:r>
          </a:p>
          <a:p>
            <a:r>
              <a:rPr lang="en-US" sz="2800" dirty="0"/>
              <a:t>If the answer from the previous step ends in a decimal, round down to the nearest 0.25oz eq of grains</a:t>
            </a:r>
          </a:p>
          <a:p>
            <a:pPr lvl="1"/>
            <a:r>
              <a:rPr lang="en-US" sz="2400" dirty="0"/>
              <a:t>0.886 rounds down to 0.75</a:t>
            </a:r>
          </a:p>
          <a:p>
            <a:pPr lvl="1"/>
            <a:r>
              <a:rPr lang="en-US" sz="2400" dirty="0"/>
              <a:t>One serving of granola provides 0.75oz eq of grains</a:t>
            </a:r>
          </a:p>
          <a:p>
            <a:r>
              <a:rPr lang="en-US" sz="2800" dirty="0"/>
              <a:t>Determine number of servings needed based on age of participant</a:t>
            </a:r>
          </a:p>
          <a:p>
            <a:pPr lvl="1"/>
            <a:endParaRPr lang="en-US" dirty="0"/>
          </a:p>
        </p:txBody>
      </p:sp>
      <p:sp>
        <p:nvSpPr>
          <p:cNvPr id="4" name="Slide Number Placeholder 3">
            <a:extLst>
              <a:ext uri="{FF2B5EF4-FFF2-40B4-BE49-F238E27FC236}">
                <a16:creationId xmlns:a16="http://schemas.microsoft.com/office/drawing/2014/main" id="{119B099B-E7B9-42CA-A1E4-E33F4B739392}"/>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graphicFrame>
        <p:nvGraphicFramePr>
          <p:cNvPr id="5" name="Table 5">
            <a:extLst>
              <a:ext uri="{FF2B5EF4-FFF2-40B4-BE49-F238E27FC236}">
                <a16:creationId xmlns:a16="http://schemas.microsoft.com/office/drawing/2014/main" id="{1D979F3C-638E-4827-ADC2-AD91F782F436}"/>
              </a:ext>
            </a:extLst>
          </p:cNvPr>
          <p:cNvGraphicFramePr>
            <a:graphicFrameLocks noGrp="1"/>
          </p:cNvGraphicFramePr>
          <p:nvPr>
            <p:extLst>
              <p:ext uri="{D42A27DB-BD31-4B8C-83A1-F6EECF244321}">
                <p14:modId xmlns:p14="http://schemas.microsoft.com/office/powerpoint/2010/main" val="1643700006"/>
              </p:ext>
            </p:extLst>
          </p:nvPr>
        </p:nvGraphicFramePr>
        <p:xfrm>
          <a:off x="567743" y="1490779"/>
          <a:ext cx="4684474" cy="4483390"/>
        </p:xfrm>
        <a:graphic>
          <a:graphicData uri="http://schemas.openxmlformats.org/drawingml/2006/table">
            <a:tbl>
              <a:tblPr firstRow="1" bandRow="1">
                <a:tableStyleId>{5C22544A-7EE6-4342-B048-85BDC9FD1C3A}</a:tableStyleId>
              </a:tblPr>
              <a:tblGrid>
                <a:gridCol w="1131926">
                  <a:extLst>
                    <a:ext uri="{9D8B030D-6E8A-4147-A177-3AD203B41FA5}">
                      <a16:colId xmlns:a16="http://schemas.microsoft.com/office/drawing/2014/main" val="2186420332"/>
                    </a:ext>
                  </a:extLst>
                </a:gridCol>
                <a:gridCol w="1757107">
                  <a:extLst>
                    <a:ext uri="{9D8B030D-6E8A-4147-A177-3AD203B41FA5}">
                      <a16:colId xmlns:a16="http://schemas.microsoft.com/office/drawing/2014/main" val="152751234"/>
                    </a:ext>
                  </a:extLst>
                </a:gridCol>
                <a:gridCol w="1795441">
                  <a:extLst>
                    <a:ext uri="{9D8B030D-6E8A-4147-A177-3AD203B41FA5}">
                      <a16:colId xmlns:a16="http://schemas.microsoft.com/office/drawing/2014/main" val="2846182812"/>
                    </a:ext>
                  </a:extLst>
                </a:gridCol>
              </a:tblGrid>
              <a:tr h="870874">
                <a:tc>
                  <a:txBody>
                    <a:bodyPr/>
                    <a:lstStyle/>
                    <a:p>
                      <a:r>
                        <a:rPr lang="en-US" sz="1600" dirty="0"/>
                        <a:t>Age group</a:t>
                      </a:r>
                    </a:p>
                  </a:txBody>
                  <a:tcPr/>
                </a:tc>
                <a:tc>
                  <a:txBody>
                    <a:bodyPr/>
                    <a:lstStyle/>
                    <a:p>
                      <a:r>
                        <a:rPr lang="en-US" sz="1600" dirty="0"/>
                        <a:t>Meal</a:t>
                      </a:r>
                    </a:p>
                  </a:txBody>
                  <a:tcPr/>
                </a:tc>
                <a:tc>
                  <a:txBody>
                    <a:bodyPr/>
                    <a:lstStyle/>
                    <a:p>
                      <a:r>
                        <a:rPr lang="en-US" sz="1600" dirty="0"/>
                        <a:t>Minimum Amount of Grains Required</a:t>
                      </a:r>
                    </a:p>
                  </a:txBody>
                  <a:tcPr/>
                </a:tc>
                <a:extLst>
                  <a:ext uri="{0D108BD9-81ED-4DB2-BD59-A6C34878D82A}">
                    <a16:rowId xmlns:a16="http://schemas.microsoft.com/office/drawing/2014/main" val="1539090398"/>
                  </a:ext>
                </a:extLst>
              </a:tr>
              <a:tr h="1064402">
                <a:tc>
                  <a:txBody>
                    <a:bodyPr/>
                    <a:lstStyle/>
                    <a:p>
                      <a:r>
                        <a:rPr lang="en-US" sz="2000" dirty="0"/>
                        <a:t>Ages 1-5</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 ½ ounce equivalent</a:t>
                      </a:r>
                    </a:p>
                  </a:txBody>
                  <a:tcPr/>
                </a:tc>
                <a:extLst>
                  <a:ext uri="{0D108BD9-81ED-4DB2-BD59-A6C34878D82A}">
                    <a16:rowId xmlns:a16="http://schemas.microsoft.com/office/drawing/2014/main" val="373466776"/>
                  </a:ext>
                </a:extLst>
              </a:tr>
              <a:tr h="1064402">
                <a:tc>
                  <a:txBody>
                    <a:bodyPr/>
                    <a:lstStyle/>
                    <a:p>
                      <a:r>
                        <a:rPr lang="en-US" sz="2000" dirty="0"/>
                        <a:t>Ages 6-18</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652016267"/>
                  </a:ext>
                </a:extLst>
              </a:tr>
              <a:tr h="741856">
                <a:tc>
                  <a:txBody>
                    <a:bodyPr/>
                    <a:lstStyle/>
                    <a:p>
                      <a:r>
                        <a:rPr lang="en-US" sz="2000" dirty="0"/>
                        <a:t>Adults </a:t>
                      </a:r>
                    </a:p>
                  </a:txBody>
                  <a:tcPr/>
                </a:tc>
                <a:tc>
                  <a:txBody>
                    <a:bodyPr/>
                    <a:lstStyle/>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14756138"/>
                  </a:ext>
                </a:extLst>
              </a:tr>
              <a:tr h="741856">
                <a:tc>
                  <a:txBody>
                    <a:bodyPr/>
                    <a:lstStyle/>
                    <a:p>
                      <a:r>
                        <a:rPr lang="en-US" sz="2000" dirty="0"/>
                        <a:t>Adults</a:t>
                      </a:r>
                    </a:p>
                  </a:txBody>
                  <a:tcPr/>
                </a:tc>
                <a:tc>
                  <a:txBody>
                    <a:bodyPr/>
                    <a:lstStyle/>
                    <a:p>
                      <a:r>
                        <a:rPr lang="en-US" sz="2000" dirty="0"/>
                        <a:t>Breakfast</a:t>
                      </a:r>
                    </a:p>
                    <a:p>
                      <a:r>
                        <a:rPr lang="en-US" sz="2000" dirty="0"/>
                        <a:t>Lunch/Supper</a:t>
                      </a:r>
                    </a:p>
                  </a:txBody>
                  <a:tcPr/>
                </a:tc>
                <a:tc>
                  <a:txBody>
                    <a:bodyPr/>
                    <a:lstStyle/>
                    <a:p>
                      <a:r>
                        <a:rPr lang="en-US" sz="20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55380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57D5-5DA1-4578-BE4A-901BBFC2FC86}"/>
              </a:ext>
            </a:extLst>
          </p:cNvPr>
          <p:cNvSpPr>
            <a:spLocks noGrp="1"/>
          </p:cNvSpPr>
          <p:nvPr>
            <p:ph type="title"/>
          </p:nvPr>
        </p:nvSpPr>
        <p:spPr/>
        <p:txBody>
          <a:bodyPr/>
          <a:lstStyle/>
          <a:p>
            <a:r>
              <a:rPr lang="en-US" dirty="0"/>
              <a:t>Steps 7 &amp; 8: Divide by 16 grams, and rounding</a:t>
            </a:r>
          </a:p>
        </p:txBody>
      </p:sp>
      <p:sp>
        <p:nvSpPr>
          <p:cNvPr id="3" name="Content Placeholder 2">
            <a:extLst>
              <a:ext uri="{FF2B5EF4-FFF2-40B4-BE49-F238E27FC236}">
                <a16:creationId xmlns:a16="http://schemas.microsoft.com/office/drawing/2014/main" id="{C2B72F73-0A05-450E-B9CF-E00E4AC8B609}"/>
              </a:ext>
            </a:extLst>
          </p:cNvPr>
          <p:cNvSpPr>
            <a:spLocks noGrp="1"/>
          </p:cNvSpPr>
          <p:nvPr>
            <p:ph idx="1"/>
          </p:nvPr>
        </p:nvSpPr>
        <p:spPr>
          <a:xfrm>
            <a:off x="5370023" y="1230403"/>
            <a:ext cx="6568691" cy="5004142"/>
          </a:xfrm>
        </p:spPr>
        <p:txBody>
          <a:bodyPr/>
          <a:lstStyle/>
          <a:p>
            <a:r>
              <a:rPr lang="en-US" sz="2800" dirty="0"/>
              <a:t>One serving of granola provides 0.75oz eq of grains</a:t>
            </a:r>
          </a:p>
          <a:p>
            <a:pPr lvl="1"/>
            <a:r>
              <a:rPr lang="en-US" sz="2400" dirty="0"/>
              <a:t>Minimum requirement is 1 oz eq</a:t>
            </a:r>
          </a:p>
          <a:p>
            <a:r>
              <a:rPr lang="en-US" sz="2800" dirty="0"/>
              <a:t>Would need to offer at least 1 1/3 servings to meet 1 oz eq</a:t>
            </a:r>
          </a:p>
          <a:p>
            <a:pPr lvl="1"/>
            <a:r>
              <a:rPr lang="en-US" sz="2400" dirty="0"/>
              <a:t>1 1/3 serving x ¼ cup= ~0.333 cup (1/3 cup)</a:t>
            </a:r>
            <a:endParaRPr lang="en-US" dirty="0"/>
          </a:p>
        </p:txBody>
      </p:sp>
      <p:sp>
        <p:nvSpPr>
          <p:cNvPr id="4" name="Slide Number Placeholder 3">
            <a:extLst>
              <a:ext uri="{FF2B5EF4-FFF2-40B4-BE49-F238E27FC236}">
                <a16:creationId xmlns:a16="http://schemas.microsoft.com/office/drawing/2014/main" id="{119B099B-E7B9-42CA-A1E4-E33F4B739392}"/>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graphicFrame>
        <p:nvGraphicFramePr>
          <p:cNvPr id="5" name="Table 5">
            <a:extLst>
              <a:ext uri="{FF2B5EF4-FFF2-40B4-BE49-F238E27FC236}">
                <a16:creationId xmlns:a16="http://schemas.microsoft.com/office/drawing/2014/main" id="{1D979F3C-638E-4827-ADC2-AD91F782F436}"/>
              </a:ext>
            </a:extLst>
          </p:cNvPr>
          <p:cNvGraphicFramePr>
            <a:graphicFrameLocks noGrp="1"/>
          </p:cNvGraphicFramePr>
          <p:nvPr>
            <p:extLst>
              <p:ext uri="{D42A27DB-BD31-4B8C-83A1-F6EECF244321}">
                <p14:modId xmlns:p14="http://schemas.microsoft.com/office/powerpoint/2010/main" val="1780548787"/>
              </p:ext>
            </p:extLst>
          </p:nvPr>
        </p:nvGraphicFramePr>
        <p:xfrm>
          <a:off x="567743" y="1490779"/>
          <a:ext cx="4684474" cy="4483390"/>
        </p:xfrm>
        <a:graphic>
          <a:graphicData uri="http://schemas.openxmlformats.org/drawingml/2006/table">
            <a:tbl>
              <a:tblPr firstRow="1" bandRow="1">
                <a:tableStyleId>{5C22544A-7EE6-4342-B048-85BDC9FD1C3A}</a:tableStyleId>
              </a:tblPr>
              <a:tblGrid>
                <a:gridCol w="1131926">
                  <a:extLst>
                    <a:ext uri="{9D8B030D-6E8A-4147-A177-3AD203B41FA5}">
                      <a16:colId xmlns:a16="http://schemas.microsoft.com/office/drawing/2014/main" val="2186420332"/>
                    </a:ext>
                  </a:extLst>
                </a:gridCol>
                <a:gridCol w="1757107">
                  <a:extLst>
                    <a:ext uri="{9D8B030D-6E8A-4147-A177-3AD203B41FA5}">
                      <a16:colId xmlns:a16="http://schemas.microsoft.com/office/drawing/2014/main" val="152751234"/>
                    </a:ext>
                  </a:extLst>
                </a:gridCol>
                <a:gridCol w="1795441">
                  <a:extLst>
                    <a:ext uri="{9D8B030D-6E8A-4147-A177-3AD203B41FA5}">
                      <a16:colId xmlns:a16="http://schemas.microsoft.com/office/drawing/2014/main" val="2846182812"/>
                    </a:ext>
                  </a:extLst>
                </a:gridCol>
              </a:tblGrid>
              <a:tr h="870874">
                <a:tc>
                  <a:txBody>
                    <a:bodyPr/>
                    <a:lstStyle/>
                    <a:p>
                      <a:r>
                        <a:rPr lang="en-US" sz="1600" dirty="0"/>
                        <a:t>Age group</a:t>
                      </a:r>
                    </a:p>
                  </a:txBody>
                  <a:tcPr/>
                </a:tc>
                <a:tc>
                  <a:txBody>
                    <a:bodyPr/>
                    <a:lstStyle/>
                    <a:p>
                      <a:r>
                        <a:rPr lang="en-US" sz="1600" dirty="0"/>
                        <a:t>Meal</a:t>
                      </a:r>
                    </a:p>
                  </a:txBody>
                  <a:tcPr/>
                </a:tc>
                <a:tc>
                  <a:txBody>
                    <a:bodyPr/>
                    <a:lstStyle/>
                    <a:p>
                      <a:r>
                        <a:rPr lang="en-US" sz="1600" dirty="0"/>
                        <a:t>Minimum Amount of Grains Required</a:t>
                      </a:r>
                    </a:p>
                  </a:txBody>
                  <a:tcPr/>
                </a:tc>
                <a:extLst>
                  <a:ext uri="{0D108BD9-81ED-4DB2-BD59-A6C34878D82A}">
                    <a16:rowId xmlns:a16="http://schemas.microsoft.com/office/drawing/2014/main" val="1539090398"/>
                  </a:ext>
                </a:extLst>
              </a:tr>
              <a:tr h="1064402">
                <a:tc>
                  <a:txBody>
                    <a:bodyPr/>
                    <a:lstStyle/>
                    <a:p>
                      <a:r>
                        <a:rPr lang="en-US" sz="2000" dirty="0"/>
                        <a:t>Ages 1-5</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 ½ ounce equivalent</a:t>
                      </a:r>
                    </a:p>
                  </a:txBody>
                  <a:tcPr/>
                </a:tc>
                <a:extLst>
                  <a:ext uri="{0D108BD9-81ED-4DB2-BD59-A6C34878D82A}">
                    <a16:rowId xmlns:a16="http://schemas.microsoft.com/office/drawing/2014/main" val="373466776"/>
                  </a:ext>
                </a:extLst>
              </a:tr>
              <a:tr h="1064402">
                <a:tc>
                  <a:txBody>
                    <a:bodyPr/>
                    <a:lstStyle/>
                    <a:p>
                      <a:r>
                        <a:rPr lang="en-US" sz="2000" dirty="0">
                          <a:highlight>
                            <a:srgbClr val="FFFF00"/>
                          </a:highlight>
                        </a:rPr>
                        <a:t>Ages 6-18</a:t>
                      </a:r>
                    </a:p>
                  </a:txBody>
                  <a:tcPr/>
                </a:tc>
                <a:tc>
                  <a:txBody>
                    <a:bodyPr/>
                    <a:lstStyle/>
                    <a:p>
                      <a:r>
                        <a:rPr lang="en-US" sz="2000" dirty="0">
                          <a:highlight>
                            <a:srgbClr val="FFFF00"/>
                          </a:highlight>
                        </a:rPr>
                        <a:t>Breakfast</a:t>
                      </a:r>
                    </a:p>
                    <a:p>
                      <a:r>
                        <a:rPr lang="en-US" sz="2000" dirty="0">
                          <a:highlight>
                            <a:srgbClr val="FFFF00"/>
                          </a:highlight>
                        </a:rPr>
                        <a:t>Lunch/Supper</a:t>
                      </a:r>
                    </a:p>
                    <a:p>
                      <a:r>
                        <a:rPr lang="en-US" sz="2000" dirty="0">
                          <a:highlight>
                            <a:srgbClr val="FFFF00"/>
                          </a:highlight>
                        </a:rPr>
                        <a:t>Snack</a:t>
                      </a:r>
                    </a:p>
                  </a:txBody>
                  <a:tcPr/>
                </a:tc>
                <a:tc>
                  <a:txBody>
                    <a:bodyPr/>
                    <a:lstStyle/>
                    <a:p>
                      <a:r>
                        <a:rPr lang="en-US" sz="2000" dirty="0">
                          <a:highlight>
                            <a:srgbClr val="FFFF00"/>
                          </a:highlight>
                        </a:rPr>
                        <a:t>1 ounce equivalent</a:t>
                      </a:r>
                    </a:p>
                  </a:txBody>
                  <a:tcPr/>
                </a:tc>
                <a:extLst>
                  <a:ext uri="{0D108BD9-81ED-4DB2-BD59-A6C34878D82A}">
                    <a16:rowId xmlns:a16="http://schemas.microsoft.com/office/drawing/2014/main" val="2652016267"/>
                  </a:ext>
                </a:extLst>
              </a:tr>
              <a:tr h="741856">
                <a:tc>
                  <a:txBody>
                    <a:bodyPr/>
                    <a:lstStyle/>
                    <a:p>
                      <a:r>
                        <a:rPr lang="en-US" sz="2000" dirty="0"/>
                        <a:t>Adults </a:t>
                      </a:r>
                    </a:p>
                  </a:txBody>
                  <a:tcPr/>
                </a:tc>
                <a:tc>
                  <a:txBody>
                    <a:bodyPr/>
                    <a:lstStyle/>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14756138"/>
                  </a:ext>
                </a:extLst>
              </a:tr>
              <a:tr h="741856">
                <a:tc>
                  <a:txBody>
                    <a:bodyPr/>
                    <a:lstStyle/>
                    <a:p>
                      <a:r>
                        <a:rPr lang="en-US" sz="2000" dirty="0"/>
                        <a:t>Adults</a:t>
                      </a:r>
                    </a:p>
                  </a:txBody>
                  <a:tcPr/>
                </a:tc>
                <a:tc>
                  <a:txBody>
                    <a:bodyPr/>
                    <a:lstStyle/>
                    <a:p>
                      <a:r>
                        <a:rPr lang="en-US" sz="2000" dirty="0"/>
                        <a:t>Breakfast</a:t>
                      </a:r>
                    </a:p>
                    <a:p>
                      <a:r>
                        <a:rPr lang="en-US" sz="2000" dirty="0"/>
                        <a:t>Lunch/Supper</a:t>
                      </a:r>
                    </a:p>
                  </a:txBody>
                  <a:tcPr/>
                </a:tc>
                <a:tc>
                  <a:txBody>
                    <a:bodyPr/>
                    <a:lstStyle/>
                    <a:p>
                      <a:r>
                        <a:rPr lang="en-US" sz="20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2996098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3A28-F35E-40D1-B736-B11CA7581F5A}"/>
              </a:ext>
            </a:extLst>
          </p:cNvPr>
          <p:cNvSpPr>
            <a:spLocks noGrp="1"/>
          </p:cNvSpPr>
          <p:nvPr>
            <p:ph type="title"/>
          </p:nvPr>
        </p:nvSpPr>
        <p:spPr/>
        <p:txBody>
          <a:bodyPr/>
          <a:lstStyle/>
          <a:p>
            <a:r>
              <a:rPr lang="en-US" dirty="0"/>
              <a:t>Example 2: Cornbread</a:t>
            </a:r>
          </a:p>
        </p:txBody>
      </p:sp>
      <p:sp>
        <p:nvSpPr>
          <p:cNvPr id="3" name="Content Placeholder 2">
            <a:extLst>
              <a:ext uri="{FF2B5EF4-FFF2-40B4-BE49-F238E27FC236}">
                <a16:creationId xmlns:a16="http://schemas.microsoft.com/office/drawing/2014/main" id="{2BEE1515-EF9A-4ACE-BB70-6330E18D4126}"/>
              </a:ext>
            </a:extLst>
          </p:cNvPr>
          <p:cNvSpPr>
            <a:spLocks noGrp="1"/>
          </p:cNvSpPr>
          <p:nvPr>
            <p:ph idx="1"/>
          </p:nvPr>
        </p:nvSpPr>
        <p:spPr>
          <a:xfrm>
            <a:off x="567743" y="1230403"/>
            <a:ext cx="5206892" cy="5049746"/>
          </a:xfrm>
        </p:spPr>
        <p:txBody>
          <a:bodyPr/>
          <a:lstStyle/>
          <a:p>
            <a:r>
              <a:rPr lang="en-US" dirty="0"/>
              <a:t>DESE’s Childcare Center is preparing cornbread to serve with lunch of grilled chicken, mashed potatoes, and grilled asparagus.</a:t>
            </a:r>
          </a:p>
          <a:p>
            <a:r>
              <a:rPr lang="en-US" dirty="0"/>
              <a:t>Using the recipe, we need to identify the ounce equivalents of grains served in this recipe</a:t>
            </a:r>
          </a:p>
        </p:txBody>
      </p:sp>
      <p:sp>
        <p:nvSpPr>
          <p:cNvPr id="4" name="Slide Number Placeholder 3">
            <a:extLst>
              <a:ext uri="{FF2B5EF4-FFF2-40B4-BE49-F238E27FC236}">
                <a16:creationId xmlns:a16="http://schemas.microsoft.com/office/drawing/2014/main" id="{07BD4328-1D6B-44CC-A669-46ED42359B9E}"/>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sp>
        <p:nvSpPr>
          <p:cNvPr id="5" name="TextBox 4">
            <a:extLst>
              <a:ext uri="{FF2B5EF4-FFF2-40B4-BE49-F238E27FC236}">
                <a16:creationId xmlns:a16="http://schemas.microsoft.com/office/drawing/2014/main" id="{47088B0E-EF4B-4A2E-B192-731EA8E4BFD3}"/>
              </a:ext>
            </a:extLst>
          </p:cNvPr>
          <p:cNvSpPr txBox="1"/>
          <p:nvPr/>
        </p:nvSpPr>
        <p:spPr>
          <a:xfrm>
            <a:off x="7464608" y="1400432"/>
            <a:ext cx="4497298" cy="4524315"/>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¾ cup enriched flour</a:t>
            </a:r>
          </a:p>
          <a:p>
            <a:pPr marL="285750" indent="-285750">
              <a:buFontTx/>
              <a:buChar char="-"/>
            </a:pPr>
            <a:r>
              <a:rPr lang="en-US" sz="2400" dirty="0"/>
              <a:t>1 cup whole yellow cornmeal</a:t>
            </a:r>
          </a:p>
          <a:p>
            <a:pPr marL="285750" indent="-285750">
              <a:buFontTx/>
              <a:buChar char="-"/>
            </a:pPr>
            <a:r>
              <a:rPr lang="en-US" sz="2400" dirty="0"/>
              <a:t>1 ½ teaspoon baking powder</a:t>
            </a:r>
          </a:p>
          <a:p>
            <a:pPr marL="285750" indent="-285750">
              <a:buFontTx/>
              <a:buChar char="-"/>
            </a:pPr>
            <a:r>
              <a:rPr lang="en-US" sz="2400" dirty="0"/>
              <a:t>½ teaspoon baking soda</a:t>
            </a:r>
          </a:p>
          <a:p>
            <a:pPr marL="285750" indent="-285750">
              <a:buFontTx/>
              <a:buChar char="-"/>
            </a:pPr>
            <a:r>
              <a:rPr lang="en-US" sz="2400" dirty="0"/>
              <a:t>½ teaspoon salt</a:t>
            </a:r>
          </a:p>
          <a:p>
            <a:pPr marL="285750" indent="-285750">
              <a:buFontTx/>
              <a:buChar char="-"/>
            </a:pPr>
            <a:r>
              <a:rPr lang="en-US" sz="2400" dirty="0"/>
              <a:t>2 tablespoons sugar</a:t>
            </a:r>
          </a:p>
          <a:p>
            <a:pPr marL="285750" indent="-285750">
              <a:buFontTx/>
              <a:buChar char="-"/>
            </a:pPr>
            <a:r>
              <a:rPr lang="en-US" sz="2400" dirty="0"/>
              <a:t>1 ½ cup buttermilk</a:t>
            </a:r>
          </a:p>
          <a:p>
            <a:pPr marL="285750" indent="-285750">
              <a:buFontTx/>
              <a:buChar char="-"/>
            </a:pPr>
            <a:r>
              <a:rPr lang="en-US" sz="2400" dirty="0"/>
              <a:t>2 eggs, slightly beaten</a:t>
            </a:r>
          </a:p>
          <a:p>
            <a:pPr marL="285750" indent="-285750">
              <a:buFontTx/>
              <a:buChar char="-"/>
            </a:pPr>
            <a:endParaRPr lang="en-US" sz="2400" dirty="0"/>
          </a:p>
          <a:p>
            <a:r>
              <a:rPr lang="en-US" sz="2400" dirty="0"/>
              <a:t>Total number of servings per batch: 9</a:t>
            </a:r>
          </a:p>
        </p:txBody>
      </p:sp>
      <p:pic>
        <p:nvPicPr>
          <p:cNvPr id="8" name="Picture 7" descr="A plate of food&#10;&#10;Description automatically generated with low confidence">
            <a:extLst>
              <a:ext uri="{FF2B5EF4-FFF2-40B4-BE49-F238E27FC236}">
                <a16:creationId xmlns:a16="http://schemas.microsoft.com/office/drawing/2014/main" id="{A4CFD640-B08B-4D7A-BBFC-9A08BC160E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53808" y="4493061"/>
            <a:ext cx="2484384" cy="1863289"/>
          </a:xfrm>
          <a:prstGeom prst="rect">
            <a:avLst/>
          </a:prstGeom>
        </p:spPr>
      </p:pic>
    </p:spTree>
    <p:extLst>
      <p:ext uri="{BB962C8B-B14F-4D97-AF65-F5344CB8AC3E}">
        <p14:creationId xmlns:p14="http://schemas.microsoft.com/office/powerpoint/2010/main" val="4241903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are the creditable grain ingredients?</a:t>
            </a:r>
          </a:p>
        </p:txBody>
      </p:sp>
      <p:sp>
        <p:nvSpPr>
          <p:cNvPr id="3" name="Content Placeholder 2">
            <a:extLst>
              <a:ext uri="{FF2B5EF4-FFF2-40B4-BE49-F238E27FC236}">
                <a16:creationId xmlns:a16="http://schemas.microsoft.com/office/drawing/2014/main" id="{76EDBF4B-26AA-4DAD-875F-625C110BF96E}"/>
              </a:ext>
            </a:extLst>
          </p:cNvPr>
          <p:cNvSpPr>
            <a:spLocks noGrp="1"/>
          </p:cNvSpPr>
          <p:nvPr>
            <p:ph idx="1"/>
          </p:nvPr>
        </p:nvSpPr>
        <p:spPr>
          <a:xfrm>
            <a:off x="567742" y="1308451"/>
            <a:ext cx="5685488" cy="4836321"/>
          </a:xfrm>
        </p:spPr>
        <p:txBody>
          <a:bodyPr/>
          <a:lstStyle/>
          <a:p>
            <a:r>
              <a:rPr lang="en-US" dirty="0"/>
              <a:t>Review the recipe and identify all the creditable grain ingredients</a:t>
            </a:r>
          </a:p>
          <a:p>
            <a:r>
              <a:rPr lang="en-US" b="1" i="1" dirty="0"/>
              <a:t>What is/are the grain ingredient(s)?</a:t>
            </a:r>
          </a:p>
          <a:p>
            <a:pPr lvl="1"/>
            <a:r>
              <a:rPr lang="en-US" dirty="0"/>
              <a:t>Use chat to enter answer</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sp>
        <p:nvSpPr>
          <p:cNvPr id="6" name="TextBox 5">
            <a:extLst>
              <a:ext uri="{FF2B5EF4-FFF2-40B4-BE49-F238E27FC236}">
                <a16:creationId xmlns:a16="http://schemas.microsoft.com/office/drawing/2014/main" id="{55A2A5DB-B493-4BF9-B020-7097F01E0A5D}"/>
              </a:ext>
            </a:extLst>
          </p:cNvPr>
          <p:cNvSpPr txBox="1"/>
          <p:nvPr/>
        </p:nvSpPr>
        <p:spPr>
          <a:xfrm>
            <a:off x="6417425" y="1308452"/>
            <a:ext cx="5386648" cy="4154984"/>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¾ cup enriched flour</a:t>
            </a:r>
          </a:p>
          <a:p>
            <a:pPr marL="285750" indent="-285750">
              <a:buFontTx/>
              <a:buChar char="-"/>
            </a:pPr>
            <a:r>
              <a:rPr lang="en-US" sz="2400" dirty="0"/>
              <a:t>1 cup whole yellow cornmeal</a:t>
            </a:r>
          </a:p>
          <a:p>
            <a:pPr marL="285750" indent="-285750">
              <a:buFontTx/>
              <a:buChar char="-"/>
            </a:pPr>
            <a:r>
              <a:rPr lang="en-US" sz="2400" dirty="0"/>
              <a:t>1 ½ teaspoon baking powder</a:t>
            </a:r>
          </a:p>
          <a:p>
            <a:pPr marL="285750" indent="-285750">
              <a:buFontTx/>
              <a:buChar char="-"/>
            </a:pPr>
            <a:r>
              <a:rPr lang="en-US" sz="2400" dirty="0"/>
              <a:t>½ teaspoon baking soda</a:t>
            </a:r>
          </a:p>
          <a:p>
            <a:pPr marL="285750" indent="-285750">
              <a:buFontTx/>
              <a:buChar char="-"/>
            </a:pPr>
            <a:r>
              <a:rPr lang="en-US" sz="2400" dirty="0"/>
              <a:t>½ teaspoon salt</a:t>
            </a:r>
          </a:p>
          <a:p>
            <a:pPr marL="285750" indent="-285750">
              <a:buFontTx/>
              <a:buChar char="-"/>
            </a:pPr>
            <a:r>
              <a:rPr lang="en-US" sz="2400" dirty="0"/>
              <a:t>2 tablespoons sugar</a:t>
            </a:r>
          </a:p>
          <a:p>
            <a:pPr marL="285750" indent="-285750">
              <a:buFontTx/>
              <a:buChar char="-"/>
            </a:pPr>
            <a:r>
              <a:rPr lang="en-US" sz="2400" dirty="0"/>
              <a:t>1 ½ cup buttermilk</a:t>
            </a:r>
          </a:p>
          <a:p>
            <a:pPr marL="285750" indent="-285750">
              <a:buFontTx/>
              <a:buChar char="-"/>
            </a:pPr>
            <a:r>
              <a:rPr lang="en-US" sz="2400" dirty="0"/>
              <a:t>2 eggs, slightly beaten</a:t>
            </a:r>
          </a:p>
          <a:p>
            <a:pPr marL="285750" indent="-285750">
              <a:buFontTx/>
              <a:buChar char="-"/>
            </a:pPr>
            <a:endParaRPr lang="en-US" sz="2400" dirty="0"/>
          </a:p>
          <a:p>
            <a:r>
              <a:rPr lang="en-US" sz="2400" dirty="0"/>
              <a:t>Total number of servings per batch: 9</a:t>
            </a:r>
          </a:p>
        </p:txBody>
      </p:sp>
    </p:spTree>
    <p:extLst>
      <p:ext uri="{BB962C8B-B14F-4D97-AF65-F5344CB8AC3E}">
        <p14:creationId xmlns:p14="http://schemas.microsoft.com/office/powerpoint/2010/main" val="803432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are the creditable grain ingredients?</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393627683"/>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Enriched flour</a:t>
                      </a:r>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r>
                        <a:rPr lang="en-US" dirty="0"/>
                        <a:t>Whole yellow cornmeal</a:t>
                      </a:r>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2675813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8F6F-3AE3-4F9E-B8C6-2842EE4DA1D7}"/>
              </a:ext>
            </a:extLst>
          </p:cNvPr>
          <p:cNvSpPr>
            <a:spLocks noGrp="1"/>
          </p:cNvSpPr>
          <p:nvPr>
            <p:ph type="title"/>
          </p:nvPr>
        </p:nvSpPr>
        <p:spPr/>
        <p:txBody>
          <a:bodyPr/>
          <a:lstStyle/>
          <a:p>
            <a:r>
              <a:rPr lang="en-US" dirty="0"/>
              <a:t>Step 2: Identify amount of grain ingredients</a:t>
            </a:r>
          </a:p>
        </p:txBody>
      </p:sp>
      <p:sp>
        <p:nvSpPr>
          <p:cNvPr id="4" name="Slide Number Placeholder 3">
            <a:extLst>
              <a:ext uri="{FF2B5EF4-FFF2-40B4-BE49-F238E27FC236}">
                <a16:creationId xmlns:a16="http://schemas.microsoft.com/office/drawing/2014/main" id="{91FF9240-BF21-4DB1-9D16-E6C2DD52F198}"/>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sp>
        <p:nvSpPr>
          <p:cNvPr id="6" name="Content Placeholder 5">
            <a:extLst>
              <a:ext uri="{FF2B5EF4-FFF2-40B4-BE49-F238E27FC236}">
                <a16:creationId xmlns:a16="http://schemas.microsoft.com/office/drawing/2014/main" id="{8E3C8931-2F47-4E2A-8B19-249648581410}"/>
              </a:ext>
            </a:extLst>
          </p:cNvPr>
          <p:cNvSpPr>
            <a:spLocks noGrp="1"/>
          </p:cNvSpPr>
          <p:nvPr>
            <p:ph idx="1"/>
          </p:nvPr>
        </p:nvSpPr>
        <p:spPr>
          <a:xfrm>
            <a:off x="567744" y="1230403"/>
            <a:ext cx="4602772" cy="5049746"/>
          </a:xfrm>
        </p:spPr>
        <p:txBody>
          <a:bodyPr/>
          <a:lstStyle/>
          <a:p>
            <a:r>
              <a:rPr lang="en-US" dirty="0"/>
              <a:t>Identify how much of each grain ingredient is used in the recipe</a:t>
            </a:r>
          </a:p>
          <a:p>
            <a:r>
              <a:rPr lang="en-US" dirty="0"/>
              <a:t>If amounts are provided in fractions, convert to a decimal</a:t>
            </a:r>
          </a:p>
          <a:p>
            <a:endParaRPr lang="en-US" dirty="0"/>
          </a:p>
          <a:p>
            <a:r>
              <a:rPr lang="en-US" dirty="0"/>
              <a:t>¾ cups= 0.75 cups</a:t>
            </a:r>
          </a:p>
          <a:p>
            <a:pPr marL="0" indent="0">
              <a:buNone/>
            </a:pPr>
            <a:endParaRPr lang="en-US" dirty="0"/>
          </a:p>
        </p:txBody>
      </p:sp>
      <p:sp>
        <p:nvSpPr>
          <p:cNvPr id="8" name="TextBox 7">
            <a:extLst>
              <a:ext uri="{FF2B5EF4-FFF2-40B4-BE49-F238E27FC236}">
                <a16:creationId xmlns:a16="http://schemas.microsoft.com/office/drawing/2014/main" id="{88C8363D-2C27-41F3-A27F-51AA5198EBC5}"/>
              </a:ext>
            </a:extLst>
          </p:cNvPr>
          <p:cNvSpPr txBox="1"/>
          <p:nvPr/>
        </p:nvSpPr>
        <p:spPr>
          <a:xfrm>
            <a:off x="6417425" y="1308452"/>
            <a:ext cx="5386648" cy="4154984"/>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¾ cup enriched flour</a:t>
            </a:r>
          </a:p>
          <a:p>
            <a:pPr marL="285750" indent="-285750">
              <a:buFontTx/>
              <a:buChar char="-"/>
            </a:pPr>
            <a:r>
              <a:rPr lang="en-US" sz="2400" dirty="0"/>
              <a:t>1 cup whole yellow cornmeal</a:t>
            </a:r>
          </a:p>
          <a:p>
            <a:pPr marL="285750" indent="-285750">
              <a:buFontTx/>
              <a:buChar char="-"/>
            </a:pPr>
            <a:r>
              <a:rPr lang="en-US" sz="2400" dirty="0"/>
              <a:t>1 ½ teaspoon baking powder</a:t>
            </a:r>
          </a:p>
          <a:p>
            <a:pPr marL="285750" indent="-285750">
              <a:buFontTx/>
              <a:buChar char="-"/>
            </a:pPr>
            <a:r>
              <a:rPr lang="en-US" sz="2400" dirty="0"/>
              <a:t>½ teaspoon baking soda</a:t>
            </a:r>
          </a:p>
          <a:p>
            <a:pPr marL="285750" indent="-285750">
              <a:buFontTx/>
              <a:buChar char="-"/>
            </a:pPr>
            <a:r>
              <a:rPr lang="en-US" sz="2400" dirty="0"/>
              <a:t>½ teaspoon salt</a:t>
            </a:r>
          </a:p>
          <a:p>
            <a:pPr marL="285750" indent="-285750">
              <a:buFontTx/>
              <a:buChar char="-"/>
            </a:pPr>
            <a:r>
              <a:rPr lang="en-US" sz="2400" dirty="0"/>
              <a:t>2 tablespoons sugar</a:t>
            </a:r>
          </a:p>
          <a:p>
            <a:pPr marL="285750" indent="-285750">
              <a:buFontTx/>
              <a:buChar char="-"/>
            </a:pPr>
            <a:r>
              <a:rPr lang="en-US" sz="2400" dirty="0"/>
              <a:t>1 ½ cup buttermilk</a:t>
            </a:r>
          </a:p>
          <a:p>
            <a:pPr marL="285750" indent="-285750">
              <a:buFontTx/>
              <a:buChar char="-"/>
            </a:pPr>
            <a:r>
              <a:rPr lang="en-US" sz="2400" dirty="0"/>
              <a:t>2 eggs, slightly beaten</a:t>
            </a:r>
          </a:p>
          <a:p>
            <a:pPr marL="285750" indent="-285750">
              <a:buFontTx/>
              <a:buChar char="-"/>
            </a:pPr>
            <a:endParaRPr lang="en-US" sz="2400" dirty="0"/>
          </a:p>
          <a:p>
            <a:r>
              <a:rPr lang="en-US" sz="2400" dirty="0"/>
              <a:t>Total number of servings per batch: 9</a:t>
            </a:r>
          </a:p>
        </p:txBody>
      </p:sp>
    </p:spTree>
    <p:extLst>
      <p:ext uri="{BB962C8B-B14F-4D97-AF65-F5344CB8AC3E}">
        <p14:creationId xmlns:p14="http://schemas.microsoft.com/office/powerpoint/2010/main" val="3296942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2: Identify amount of grain ingredients</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3336563348"/>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Enriched flour</a:t>
                      </a:r>
                    </a:p>
                  </a:txBody>
                  <a:tcPr/>
                </a:tc>
                <a:tc>
                  <a:txBody>
                    <a:bodyPr/>
                    <a:lstStyle/>
                    <a:p>
                      <a:r>
                        <a:rPr lang="en-US" dirty="0"/>
                        <a:t>0.75 cups</a:t>
                      </a:r>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1100748167"/>
                  </a:ext>
                </a:extLst>
              </a:tr>
              <a:tr h="504301">
                <a:tc>
                  <a:txBody>
                    <a:bodyPr/>
                    <a:lstStyle/>
                    <a:p>
                      <a:r>
                        <a:rPr lang="en-US" dirty="0"/>
                        <a:t>Whole yellow cornmeal</a:t>
                      </a:r>
                    </a:p>
                  </a:txBody>
                  <a:tcPr/>
                </a:tc>
                <a:tc>
                  <a:txBody>
                    <a:bodyPr/>
                    <a:lstStyle/>
                    <a:p>
                      <a:r>
                        <a:rPr lang="en-US" dirty="0"/>
                        <a:t>1.0 cups</a:t>
                      </a:r>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1671359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3: Conversion factor</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6766559" y="1137717"/>
            <a:ext cx="5172155" cy="5049746"/>
          </a:xfrm>
        </p:spPr>
        <p:txBody>
          <a:bodyPr/>
          <a:lstStyle/>
          <a:p>
            <a:r>
              <a:rPr lang="en-US" dirty="0"/>
              <a:t>Use the chart from the worksheet to identify the conversion factor for each grain ingredient</a:t>
            </a:r>
          </a:p>
          <a:p>
            <a:r>
              <a:rPr lang="en-US" dirty="0"/>
              <a:t>Enriched flour has a conversion factor of:</a:t>
            </a:r>
          </a:p>
          <a:p>
            <a:pPr lvl="1"/>
            <a:r>
              <a:rPr lang="en-US" dirty="0"/>
              <a:t>1 cup= 125 g</a:t>
            </a:r>
          </a:p>
          <a:p>
            <a:r>
              <a:rPr lang="en-US" dirty="0"/>
              <a:t>Whole yellow cornmeal has a conversion factor of:</a:t>
            </a:r>
          </a:p>
          <a:p>
            <a:pPr lvl="1"/>
            <a:r>
              <a:rPr lang="en-US" sz="3200" dirty="0"/>
              <a:t>1 cup=122 g</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dirty="0"/>
          </a:p>
        </p:txBody>
      </p:sp>
      <p:pic>
        <p:nvPicPr>
          <p:cNvPr id="6" name="Picture 5">
            <a:extLst>
              <a:ext uri="{FF2B5EF4-FFF2-40B4-BE49-F238E27FC236}">
                <a16:creationId xmlns:a16="http://schemas.microsoft.com/office/drawing/2014/main" id="{755D9EFA-0E65-4DC1-9768-BF3E02B45B4D}"/>
              </a:ext>
            </a:extLst>
          </p:cNvPr>
          <p:cNvPicPr>
            <a:picLocks noChangeAspect="1"/>
          </p:cNvPicPr>
          <p:nvPr/>
        </p:nvPicPr>
        <p:blipFill>
          <a:blip r:embed="rId2"/>
          <a:stretch>
            <a:fillRect/>
          </a:stretch>
        </p:blipFill>
        <p:spPr>
          <a:xfrm>
            <a:off x="553698" y="1085495"/>
            <a:ext cx="6032371" cy="5154189"/>
          </a:xfrm>
          <a:prstGeom prst="rect">
            <a:avLst/>
          </a:prstGeom>
        </p:spPr>
      </p:pic>
      <p:sp>
        <p:nvSpPr>
          <p:cNvPr id="7" name="Rectangle 6">
            <a:extLst>
              <a:ext uri="{FF2B5EF4-FFF2-40B4-BE49-F238E27FC236}">
                <a16:creationId xmlns:a16="http://schemas.microsoft.com/office/drawing/2014/main" id="{A7797CD8-B65F-4B93-BE5C-24236A0DF0DB}"/>
              </a:ext>
            </a:extLst>
          </p:cNvPr>
          <p:cNvSpPr/>
          <p:nvPr/>
        </p:nvSpPr>
        <p:spPr>
          <a:xfrm>
            <a:off x="553697" y="1943236"/>
            <a:ext cx="6032371" cy="290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65AAA5-2657-4375-B5F9-14FC8AEE7661}"/>
              </a:ext>
            </a:extLst>
          </p:cNvPr>
          <p:cNvSpPr/>
          <p:nvPr/>
        </p:nvSpPr>
        <p:spPr>
          <a:xfrm>
            <a:off x="553696" y="3946401"/>
            <a:ext cx="6032371" cy="290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30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3: Conversion factor</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1461748016"/>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Enriched flour</a:t>
                      </a:r>
                    </a:p>
                  </a:txBody>
                  <a:tcPr/>
                </a:tc>
                <a:tc>
                  <a:txBody>
                    <a:bodyPr/>
                    <a:lstStyle/>
                    <a:p>
                      <a:r>
                        <a:rPr lang="en-US" dirty="0"/>
                        <a:t>0.75 cups</a:t>
                      </a:r>
                    </a:p>
                  </a:txBody>
                  <a:tcPr/>
                </a:tc>
                <a:tc>
                  <a:txBody>
                    <a:bodyPr/>
                    <a:lstStyle/>
                    <a:p>
                      <a:pPr algn="ctr"/>
                      <a:r>
                        <a:rPr lang="en-US" dirty="0"/>
                        <a:t>x</a:t>
                      </a:r>
                    </a:p>
                  </a:txBody>
                  <a:tcPr/>
                </a:tc>
                <a:tc>
                  <a:txBody>
                    <a:bodyPr/>
                    <a:lstStyle/>
                    <a:p>
                      <a:pPr algn="ctr"/>
                      <a:r>
                        <a:rPr lang="en-US" dirty="0"/>
                        <a:t>125 g</a:t>
                      </a:r>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r>
                        <a:rPr lang="en-US" dirty="0"/>
                        <a:t>Whole yellow cornmeal</a:t>
                      </a:r>
                    </a:p>
                  </a:txBody>
                  <a:tcPr/>
                </a:tc>
                <a:tc>
                  <a:txBody>
                    <a:bodyPr/>
                    <a:lstStyle/>
                    <a:p>
                      <a:r>
                        <a:rPr lang="en-US" dirty="0"/>
                        <a:t>1.0 cups</a:t>
                      </a:r>
                    </a:p>
                  </a:txBody>
                  <a:tcPr/>
                </a:tc>
                <a:tc>
                  <a:txBody>
                    <a:bodyPr/>
                    <a:lstStyle/>
                    <a:p>
                      <a:pPr algn="ctr"/>
                      <a:r>
                        <a:rPr lang="en-US" dirty="0"/>
                        <a:t>x</a:t>
                      </a:r>
                    </a:p>
                  </a:txBody>
                  <a:tcPr/>
                </a:tc>
                <a:tc>
                  <a:txBody>
                    <a:bodyPr/>
                    <a:lstStyle/>
                    <a:p>
                      <a:pPr algn="ctr"/>
                      <a:r>
                        <a:rPr lang="en-US" dirty="0"/>
                        <a:t>122 g</a:t>
                      </a:r>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164107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2598-FEFB-4868-A653-8E38C723D4BD}"/>
              </a:ext>
            </a:extLst>
          </p:cNvPr>
          <p:cNvSpPr>
            <a:spLocks noGrp="1"/>
          </p:cNvSpPr>
          <p:nvPr>
            <p:ph type="title"/>
          </p:nvPr>
        </p:nvSpPr>
        <p:spPr/>
        <p:txBody>
          <a:bodyPr/>
          <a:lstStyle/>
          <a:p>
            <a:r>
              <a:rPr lang="en-US" dirty="0"/>
              <a:t>Ounce Equivalents Implementation</a:t>
            </a:r>
          </a:p>
        </p:txBody>
      </p:sp>
      <p:sp>
        <p:nvSpPr>
          <p:cNvPr id="3" name="Content Placeholder 2">
            <a:extLst>
              <a:ext uri="{FF2B5EF4-FFF2-40B4-BE49-F238E27FC236}">
                <a16:creationId xmlns:a16="http://schemas.microsoft.com/office/drawing/2014/main" id="{DAA76CDC-A386-4354-936D-56CCDC9A95ED}"/>
              </a:ext>
            </a:extLst>
          </p:cNvPr>
          <p:cNvSpPr>
            <a:spLocks noGrp="1"/>
          </p:cNvSpPr>
          <p:nvPr>
            <p:ph idx="1"/>
          </p:nvPr>
        </p:nvSpPr>
        <p:spPr>
          <a:xfrm>
            <a:off x="567743" y="1230403"/>
            <a:ext cx="7622100" cy="5049746"/>
          </a:xfrm>
        </p:spPr>
        <p:txBody>
          <a:bodyPr/>
          <a:lstStyle/>
          <a:p>
            <a:r>
              <a:rPr lang="en-US" dirty="0"/>
              <a:t>USDA has extended a waiver to delay the implementation of ounce equivalents for grains in the CACFP through June 30, 2022</a:t>
            </a:r>
          </a:p>
          <a:p>
            <a:r>
              <a:rPr lang="en-US" dirty="0"/>
              <a:t>Starting on July 1, 2022, CACFP programs are expected to begin utilizing ounce equivalents for grains</a:t>
            </a:r>
          </a:p>
          <a:p>
            <a:r>
              <a:rPr lang="en-US" dirty="0"/>
              <a:t>The Document and Reference Library has all previous oz eq trainings</a:t>
            </a:r>
          </a:p>
        </p:txBody>
      </p:sp>
      <p:sp>
        <p:nvSpPr>
          <p:cNvPr id="4" name="Slide Number Placeholder 3">
            <a:extLst>
              <a:ext uri="{FF2B5EF4-FFF2-40B4-BE49-F238E27FC236}">
                <a16:creationId xmlns:a16="http://schemas.microsoft.com/office/drawing/2014/main" id="{ECC0D58B-C10D-43A7-AFB9-C59F5E211D9E}"/>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pic>
        <p:nvPicPr>
          <p:cNvPr id="8" name="Picture 7" descr="Calendar&#10;&#10;Description automatically generated">
            <a:extLst>
              <a:ext uri="{FF2B5EF4-FFF2-40B4-BE49-F238E27FC236}">
                <a16:creationId xmlns:a16="http://schemas.microsoft.com/office/drawing/2014/main" id="{BC4D61AF-077B-430F-AA94-96A83D48E7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19051" y="2123966"/>
            <a:ext cx="3444353" cy="2610067"/>
          </a:xfrm>
          <a:prstGeom prst="rect">
            <a:avLst/>
          </a:prstGeom>
          <a:ln>
            <a:solidFill>
              <a:srgbClr val="FF0000"/>
            </a:solidFill>
          </a:ln>
        </p:spPr>
      </p:pic>
      <p:sp>
        <p:nvSpPr>
          <p:cNvPr id="9" name="Oval 8">
            <a:extLst>
              <a:ext uri="{FF2B5EF4-FFF2-40B4-BE49-F238E27FC236}">
                <a16:creationId xmlns:a16="http://schemas.microsoft.com/office/drawing/2014/main" id="{6ECEFAA1-1F21-4A20-B15D-038F82DD2CB1}"/>
              </a:ext>
            </a:extLst>
          </p:cNvPr>
          <p:cNvSpPr/>
          <p:nvPr/>
        </p:nvSpPr>
        <p:spPr>
          <a:xfrm>
            <a:off x="10833652" y="2703444"/>
            <a:ext cx="347870" cy="3677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rgbClr val="FF0000"/>
                </a:solidFill>
              </a:ln>
              <a:noFill/>
            </a:endParaRPr>
          </a:p>
        </p:txBody>
      </p:sp>
    </p:spTree>
    <p:extLst>
      <p:ext uri="{BB962C8B-B14F-4D97-AF65-F5344CB8AC3E}">
        <p14:creationId xmlns:p14="http://schemas.microsoft.com/office/powerpoint/2010/main" val="1035897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Multiply</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Multiply the amount of the grain ingredient by the conversion factor to determine the grams of grain ingredient</a:t>
            </a:r>
          </a:p>
          <a:p>
            <a:pPr lvl="1"/>
            <a:r>
              <a:rPr lang="en-US" dirty="0"/>
              <a:t>If you have weighed the ingredient, enter that weight under the “Grams of Grains” column</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dirty="0"/>
          </a:p>
        </p:txBody>
      </p:sp>
      <p:graphicFrame>
        <p:nvGraphicFramePr>
          <p:cNvPr id="9" name="Table 8">
            <a:extLst>
              <a:ext uri="{FF2B5EF4-FFF2-40B4-BE49-F238E27FC236}">
                <a16:creationId xmlns:a16="http://schemas.microsoft.com/office/drawing/2014/main" id="{C09C4BC1-C7EB-4CFB-8529-62C15D9E2E97}"/>
              </a:ext>
            </a:extLst>
          </p:cNvPr>
          <p:cNvGraphicFramePr>
            <a:graphicFrameLocks/>
          </p:cNvGraphicFramePr>
          <p:nvPr>
            <p:extLst>
              <p:ext uri="{D42A27DB-BD31-4B8C-83A1-F6EECF244321}">
                <p14:modId xmlns:p14="http://schemas.microsoft.com/office/powerpoint/2010/main" val="1333799526"/>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Enriched flour</a:t>
                      </a:r>
                    </a:p>
                  </a:txBody>
                  <a:tcPr/>
                </a:tc>
                <a:tc>
                  <a:txBody>
                    <a:bodyPr/>
                    <a:lstStyle/>
                    <a:p>
                      <a:r>
                        <a:rPr lang="en-US" dirty="0"/>
                        <a:t>0.75 cups</a:t>
                      </a:r>
                    </a:p>
                  </a:txBody>
                  <a:tcPr/>
                </a:tc>
                <a:tc>
                  <a:txBody>
                    <a:bodyPr/>
                    <a:lstStyle/>
                    <a:p>
                      <a:pPr algn="ctr"/>
                      <a:r>
                        <a:rPr lang="en-US" dirty="0"/>
                        <a:t>x</a:t>
                      </a:r>
                    </a:p>
                  </a:txBody>
                  <a:tcPr/>
                </a:tc>
                <a:tc>
                  <a:txBody>
                    <a:bodyPr/>
                    <a:lstStyle/>
                    <a:p>
                      <a:pPr algn="ctr"/>
                      <a:r>
                        <a:rPr lang="en-US" dirty="0"/>
                        <a:t>125 g</a:t>
                      </a:r>
                    </a:p>
                  </a:txBody>
                  <a:tcPr/>
                </a:tc>
                <a:tc>
                  <a:txBody>
                    <a:bodyPr/>
                    <a:lstStyle/>
                    <a:p>
                      <a:r>
                        <a:rPr lang="en-US"/>
                        <a:t>=</a:t>
                      </a:r>
                      <a:endParaRPr lang="en-US" dirty="0"/>
                    </a:p>
                  </a:txBody>
                  <a:tcPr/>
                </a:tc>
                <a:tc>
                  <a:txBody>
                    <a:bodyPr/>
                    <a:lstStyle/>
                    <a:p>
                      <a:r>
                        <a:rPr lang="en-US" dirty="0"/>
                        <a:t>93.75 grams</a:t>
                      </a:r>
                    </a:p>
                  </a:txBody>
                  <a:tcPr/>
                </a:tc>
                <a:extLst>
                  <a:ext uri="{0D108BD9-81ED-4DB2-BD59-A6C34878D82A}">
                    <a16:rowId xmlns:a16="http://schemas.microsoft.com/office/drawing/2014/main" val="1100748167"/>
                  </a:ext>
                </a:extLst>
              </a:tr>
              <a:tr h="504301">
                <a:tc>
                  <a:txBody>
                    <a:bodyPr/>
                    <a:lstStyle/>
                    <a:p>
                      <a:r>
                        <a:rPr lang="en-US" dirty="0"/>
                        <a:t>Whole yellow cornmeal</a:t>
                      </a:r>
                    </a:p>
                  </a:txBody>
                  <a:tcPr/>
                </a:tc>
                <a:tc>
                  <a:txBody>
                    <a:bodyPr/>
                    <a:lstStyle/>
                    <a:p>
                      <a:r>
                        <a:rPr lang="en-US" dirty="0"/>
                        <a:t>1.0 cups</a:t>
                      </a:r>
                    </a:p>
                  </a:txBody>
                  <a:tcPr/>
                </a:tc>
                <a:tc>
                  <a:txBody>
                    <a:bodyPr/>
                    <a:lstStyle/>
                    <a:p>
                      <a:pPr algn="ctr"/>
                      <a:r>
                        <a:rPr lang="en-US" dirty="0"/>
                        <a:t>x</a:t>
                      </a:r>
                    </a:p>
                  </a:txBody>
                  <a:tcPr/>
                </a:tc>
                <a:tc>
                  <a:txBody>
                    <a:bodyPr/>
                    <a:lstStyle/>
                    <a:p>
                      <a:pPr algn="ctr"/>
                      <a:r>
                        <a:rPr lang="en-US" dirty="0"/>
                        <a:t>122 g</a:t>
                      </a:r>
                    </a:p>
                  </a:txBody>
                  <a:tcPr/>
                </a:tc>
                <a:tc>
                  <a:txBody>
                    <a:bodyPr/>
                    <a:lstStyle/>
                    <a:p>
                      <a:r>
                        <a:rPr lang="en-US" dirty="0"/>
                        <a:t>=</a:t>
                      </a:r>
                    </a:p>
                  </a:txBody>
                  <a:tcPr/>
                </a:tc>
                <a:tc>
                  <a:txBody>
                    <a:bodyPr/>
                    <a:lstStyle/>
                    <a:p>
                      <a:r>
                        <a:rPr lang="en-US" dirty="0"/>
                        <a:t>122 grams</a:t>
                      </a:r>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4249621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5: Sum</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Add all the grams of creditable grain ingredients together to determine the total grams of grains in the recipe</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dirty="0"/>
          </a:p>
        </p:txBody>
      </p:sp>
      <p:graphicFrame>
        <p:nvGraphicFramePr>
          <p:cNvPr id="6" name="Table 5">
            <a:extLst>
              <a:ext uri="{FF2B5EF4-FFF2-40B4-BE49-F238E27FC236}">
                <a16:creationId xmlns:a16="http://schemas.microsoft.com/office/drawing/2014/main" id="{81E777B8-6583-49DF-9326-790A05D31996}"/>
              </a:ext>
            </a:extLst>
          </p:cNvPr>
          <p:cNvGraphicFramePr>
            <a:graphicFrameLocks/>
          </p:cNvGraphicFramePr>
          <p:nvPr>
            <p:extLst>
              <p:ext uri="{D42A27DB-BD31-4B8C-83A1-F6EECF244321}">
                <p14:modId xmlns:p14="http://schemas.microsoft.com/office/powerpoint/2010/main" val="3168253413"/>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Enriched flour</a:t>
                      </a:r>
                    </a:p>
                  </a:txBody>
                  <a:tcPr/>
                </a:tc>
                <a:tc>
                  <a:txBody>
                    <a:bodyPr/>
                    <a:lstStyle/>
                    <a:p>
                      <a:r>
                        <a:rPr lang="en-US" dirty="0"/>
                        <a:t>0.75 cups</a:t>
                      </a:r>
                    </a:p>
                  </a:txBody>
                  <a:tcPr/>
                </a:tc>
                <a:tc>
                  <a:txBody>
                    <a:bodyPr/>
                    <a:lstStyle/>
                    <a:p>
                      <a:pPr algn="ctr"/>
                      <a:r>
                        <a:rPr lang="en-US" dirty="0"/>
                        <a:t>x</a:t>
                      </a:r>
                    </a:p>
                  </a:txBody>
                  <a:tcPr/>
                </a:tc>
                <a:tc>
                  <a:txBody>
                    <a:bodyPr/>
                    <a:lstStyle/>
                    <a:p>
                      <a:pPr algn="ctr"/>
                      <a:r>
                        <a:rPr lang="en-US" dirty="0"/>
                        <a:t>125 g</a:t>
                      </a:r>
                    </a:p>
                  </a:txBody>
                  <a:tcPr/>
                </a:tc>
                <a:tc>
                  <a:txBody>
                    <a:bodyPr/>
                    <a:lstStyle/>
                    <a:p>
                      <a:r>
                        <a:rPr lang="en-US"/>
                        <a:t>=</a:t>
                      </a:r>
                      <a:endParaRPr lang="en-US" dirty="0"/>
                    </a:p>
                  </a:txBody>
                  <a:tcPr/>
                </a:tc>
                <a:tc>
                  <a:txBody>
                    <a:bodyPr/>
                    <a:lstStyle/>
                    <a:p>
                      <a:r>
                        <a:rPr lang="en-US" dirty="0"/>
                        <a:t>93.75 grams</a:t>
                      </a:r>
                    </a:p>
                  </a:txBody>
                  <a:tcPr/>
                </a:tc>
                <a:extLst>
                  <a:ext uri="{0D108BD9-81ED-4DB2-BD59-A6C34878D82A}">
                    <a16:rowId xmlns:a16="http://schemas.microsoft.com/office/drawing/2014/main" val="1100748167"/>
                  </a:ext>
                </a:extLst>
              </a:tr>
              <a:tr h="504301">
                <a:tc>
                  <a:txBody>
                    <a:bodyPr/>
                    <a:lstStyle/>
                    <a:p>
                      <a:r>
                        <a:rPr lang="en-US" dirty="0"/>
                        <a:t>Whole yellow cornmeal</a:t>
                      </a:r>
                    </a:p>
                  </a:txBody>
                  <a:tcPr/>
                </a:tc>
                <a:tc>
                  <a:txBody>
                    <a:bodyPr/>
                    <a:lstStyle/>
                    <a:p>
                      <a:r>
                        <a:rPr lang="en-US" dirty="0"/>
                        <a:t>1.0 cups</a:t>
                      </a:r>
                    </a:p>
                  </a:txBody>
                  <a:tcPr/>
                </a:tc>
                <a:tc>
                  <a:txBody>
                    <a:bodyPr/>
                    <a:lstStyle/>
                    <a:p>
                      <a:pPr algn="ctr"/>
                      <a:r>
                        <a:rPr lang="en-US" dirty="0"/>
                        <a:t>x</a:t>
                      </a:r>
                    </a:p>
                  </a:txBody>
                  <a:tcPr/>
                </a:tc>
                <a:tc>
                  <a:txBody>
                    <a:bodyPr/>
                    <a:lstStyle/>
                    <a:p>
                      <a:pPr algn="ctr"/>
                      <a:r>
                        <a:rPr lang="en-US" dirty="0"/>
                        <a:t>122 g</a:t>
                      </a:r>
                    </a:p>
                  </a:txBody>
                  <a:tcPr/>
                </a:tc>
                <a:tc>
                  <a:txBody>
                    <a:bodyPr/>
                    <a:lstStyle/>
                    <a:p>
                      <a:r>
                        <a:rPr lang="en-US" dirty="0"/>
                        <a:t>=</a:t>
                      </a:r>
                    </a:p>
                  </a:txBody>
                  <a:tcPr/>
                </a:tc>
                <a:tc>
                  <a:txBody>
                    <a:bodyPr/>
                    <a:lstStyle/>
                    <a:p>
                      <a:r>
                        <a:rPr lang="en-US" dirty="0"/>
                        <a:t>122 grams</a:t>
                      </a:r>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r>
                        <a:rPr lang="en-US" dirty="0"/>
                        <a:t>215.75 grams</a:t>
                      </a:r>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1145096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6: Identify grams per serving</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6237612" y="1280160"/>
            <a:ext cx="5701102" cy="4871258"/>
          </a:xfrm>
        </p:spPr>
        <p:txBody>
          <a:bodyPr/>
          <a:lstStyle/>
          <a:p>
            <a:r>
              <a:rPr lang="en-US" dirty="0"/>
              <a:t>Divide the total grams of creditable grains (from the last step) by the number of servings, or yield, from the recipe</a:t>
            </a:r>
          </a:p>
          <a:p>
            <a:pPr lvl="1"/>
            <a:r>
              <a:rPr lang="en-US" dirty="0"/>
              <a:t>215.75 grams/9 servings= 23.97 grams</a:t>
            </a:r>
          </a:p>
          <a:p>
            <a:r>
              <a:rPr lang="en-US" dirty="0"/>
              <a:t>This tells you the amount of grains per serving</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42</a:t>
            </a:fld>
            <a:endParaRPr lang="zh-CN" altLang="en-US" dirty="0"/>
          </a:p>
        </p:txBody>
      </p:sp>
      <p:sp>
        <p:nvSpPr>
          <p:cNvPr id="6" name="TextBox 5">
            <a:extLst>
              <a:ext uri="{FF2B5EF4-FFF2-40B4-BE49-F238E27FC236}">
                <a16:creationId xmlns:a16="http://schemas.microsoft.com/office/drawing/2014/main" id="{7A8FCD22-0695-4774-AA5B-CD007590F3FB}"/>
              </a:ext>
            </a:extLst>
          </p:cNvPr>
          <p:cNvSpPr txBox="1"/>
          <p:nvPr/>
        </p:nvSpPr>
        <p:spPr>
          <a:xfrm>
            <a:off x="567743" y="1351508"/>
            <a:ext cx="5386648" cy="4154984"/>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¾ cup enriched flour</a:t>
            </a:r>
          </a:p>
          <a:p>
            <a:pPr marL="285750" indent="-285750">
              <a:buFontTx/>
              <a:buChar char="-"/>
            </a:pPr>
            <a:r>
              <a:rPr lang="en-US" sz="2400" dirty="0"/>
              <a:t>1 cup whole yellow cornmeal</a:t>
            </a:r>
          </a:p>
          <a:p>
            <a:pPr marL="285750" indent="-285750">
              <a:buFontTx/>
              <a:buChar char="-"/>
            </a:pPr>
            <a:r>
              <a:rPr lang="en-US" sz="2400" dirty="0"/>
              <a:t>1 ½ teaspoon baking powder</a:t>
            </a:r>
          </a:p>
          <a:p>
            <a:pPr marL="285750" indent="-285750">
              <a:buFontTx/>
              <a:buChar char="-"/>
            </a:pPr>
            <a:r>
              <a:rPr lang="en-US" sz="2400" dirty="0"/>
              <a:t>½ teaspoon baking soda</a:t>
            </a:r>
          </a:p>
          <a:p>
            <a:pPr marL="285750" indent="-285750">
              <a:buFontTx/>
              <a:buChar char="-"/>
            </a:pPr>
            <a:r>
              <a:rPr lang="en-US" sz="2400" dirty="0"/>
              <a:t>½ teaspoon salt</a:t>
            </a:r>
          </a:p>
          <a:p>
            <a:pPr marL="285750" indent="-285750">
              <a:buFontTx/>
              <a:buChar char="-"/>
            </a:pPr>
            <a:r>
              <a:rPr lang="en-US" sz="2400" dirty="0"/>
              <a:t>2 tablespoons sugar</a:t>
            </a:r>
          </a:p>
          <a:p>
            <a:pPr marL="285750" indent="-285750">
              <a:buFontTx/>
              <a:buChar char="-"/>
            </a:pPr>
            <a:r>
              <a:rPr lang="en-US" sz="2400" dirty="0"/>
              <a:t>1 ½ cup buttermilk</a:t>
            </a:r>
          </a:p>
          <a:p>
            <a:pPr marL="285750" indent="-285750">
              <a:buFontTx/>
              <a:buChar char="-"/>
            </a:pPr>
            <a:r>
              <a:rPr lang="en-US" sz="2400" dirty="0"/>
              <a:t>2 eggs, slightly beaten</a:t>
            </a:r>
          </a:p>
          <a:p>
            <a:pPr marL="285750" indent="-285750">
              <a:buFontTx/>
              <a:buChar char="-"/>
            </a:pPr>
            <a:endParaRPr lang="en-US" sz="2400" dirty="0"/>
          </a:p>
          <a:p>
            <a:r>
              <a:rPr lang="en-US" sz="2400" dirty="0"/>
              <a:t>Total number of servings per batch: 9</a:t>
            </a:r>
          </a:p>
        </p:txBody>
      </p:sp>
    </p:spTree>
    <p:extLst>
      <p:ext uri="{BB962C8B-B14F-4D97-AF65-F5344CB8AC3E}">
        <p14:creationId xmlns:p14="http://schemas.microsoft.com/office/powerpoint/2010/main" val="3160380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57D5-5DA1-4578-BE4A-901BBFC2FC86}"/>
              </a:ext>
            </a:extLst>
          </p:cNvPr>
          <p:cNvSpPr>
            <a:spLocks noGrp="1"/>
          </p:cNvSpPr>
          <p:nvPr>
            <p:ph type="title"/>
          </p:nvPr>
        </p:nvSpPr>
        <p:spPr/>
        <p:txBody>
          <a:bodyPr/>
          <a:lstStyle/>
          <a:p>
            <a:r>
              <a:rPr lang="en-US" dirty="0"/>
              <a:t>Steps 7 &amp; 8: Divide by 16 grams, and rounding</a:t>
            </a:r>
          </a:p>
        </p:txBody>
      </p:sp>
      <p:sp>
        <p:nvSpPr>
          <p:cNvPr id="3" name="Content Placeholder 2">
            <a:extLst>
              <a:ext uri="{FF2B5EF4-FFF2-40B4-BE49-F238E27FC236}">
                <a16:creationId xmlns:a16="http://schemas.microsoft.com/office/drawing/2014/main" id="{C2B72F73-0A05-450E-B9CF-E00E4AC8B609}"/>
              </a:ext>
            </a:extLst>
          </p:cNvPr>
          <p:cNvSpPr>
            <a:spLocks noGrp="1"/>
          </p:cNvSpPr>
          <p:nvPr>
            <p:ph idx="1"/>
          </p:nvPr>
        </p:nvSpPr>
        <p:spPr>
          <a:xfrm>
            <a:off x="5370023" y="1230403"/>
            <a:ext cx="6568691" cy="5004142"/>
          </a:xfrm>
        </p:spPr>
        <p:txBody>
          <a:bodyPr/>
          <a:lstStyle/>
          <a:p>
            <a:r>
              <a:rPr lang="en-US" sz="2800" dirty="0"/>
              <a:t>Divide the total number of grams of creditable grains by 16 grams</a:t>
            </a:r>
          </a:p>
          <a:p>
            <a:pPr lvl="1"/>
            <a:r>
              <a:rPr lang="en-US" sz="2400" dirty="0"/>
              <a:t>23.97 grams/16 grams= 1.49</a:t>
            </a:r>
          </a:p>
          <a:p>
            <a:r>
              <a:rPr lang="en-US" sz="2800" dirty="0"/>
              <a:t>If the answer from the previous step ends in a decimal, round down to the nearest 0.25oz eq of grains</a:t>
            </a:r>
          </a:p>
          <a:p>
            <a:pPr lvl="1"/>
            <a:r>
              <a:rPr lang="en-US" sz="2400" dirty="0"/>
              <a:t>1.49 rounds down to 1.25</a:t>
            </a:r>
          </a:p>
          <a:p>
            <a:pPr lvl="1"/>
            <a:r>
              <a:rPr lang="en-US" sz="2400" dirty="0"/>
              <a:t>One piece of cornbread provides 1.25oz eq of grains</a:t>
            </a:r>
          </a:p>
          <a:p>
            <a:r>
              <a:rPr lang="en-US" sz="2800" dirty="0"/>
              <a:t>Determine number of servings needed based on age of participant</a:t>
            </a:r>
          </a:p>
          <a:p>
            <a:pPr lvl="1"/>
            <a:endParaRPr lang="en-US" dirty="0"/>
          </a:p>
        </p:txBody>
      </p:sp>
      <p:sp>
        <p:nvSpPr>
          <p:cNvPr id="4" name="Slide Number Placeholder 3">
            <a:extLst>
              <a:ext uri="{FF2B5EF4-FFF2-40B4-BE49-F238E27FC236}">
                <a16:creationId xmlns:a16="http://schemas.microsoft.com/office/drawing/2014/main" id="{119B099B-E7B9-42CA-A1E4-E33F4B739392}"/>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dirty="0"/>
          </a:p>
        </p:txBody>
      </p:sp>
      <p:graphicFrame>
        <p:nvGraphicFramePr>
          <p:cNvPr id="5" name="Table 5">
            <a:extLst>
              <a:ext uri="{FF2B5EF4-FFF2-40B4-BE49-F238E27FC236}">
                <a16:creationId xmlns:a16="http://schemas.microsoft.com/office/drawing/2014/main" id="{1D979F3C-638E-4827-ADC2-AD91F782F436}"/>
              </a:ext>
            </a:extLst>
          </p:cNvPr>
          <p:cNvGraphicFramePr>
            <a:graphicFrameLocks noGrp="1"/>
          </p:cNvGraphicFramePr>
          <p:nvPr/>
        </p:nvGraphicFramePr>
        <p:xfrm>
          <a:off x="567743" y="1490779"/>
          <a:ext cx="4684474" cy="4483390"/>
        </p:xfrm>
        <a:graphic>
          <a:graphicData uri="http://schemas.openxmlformats.org/drawingml/2006/table">
            <a:tbl>
              <a:tblPr firstRow="1" bandRow="1">
                <a:tableStyleId>{5C22544A-7EE6-4342-B048-85BDC9FD1C3A}</a:tableStyleId>
              </a:tblPr>
              <a:tblGrid>
                <a:gridCol w="1131926">
                  <a:extLst>
                    <a:ext uri="{9D8B030D-6E8A-4147-A177-3AD203B41FA5}">
                      <a16:colId xmlns:a16="http://schemas.microsoft.com/office/drawing/2014/main" val="2186420332"/>
                    </a:ext>
                  </a:extLst>
                </a:gridCol>
                <a:gridCol w="1757107">
                  <a:extLst>
                    <a:ext uri="{9D8B030D-6E8A-4147-A177-3AD203B41FA5}">
                      <a16:colId xmlns:a16="http://schemas.microsoft.com/office/drawing/2014/main" val="152751234"/>
                    </a:ext>
                  </a:extLst>
                </a:gridCol>
                <a:gridCol w="1795441">
                  <a:extLst>
                    <a:ext uri="{9D8B030D-6E8A-4147-A177-3AD203B41FA5}">
                      <a16:colId xmlns:a16="http://schemas.microsoft.com/office/drawing/2014/main" val="2846182812"/>
                    </a:ext>
                  </a:extLst>
                </a:gridCol>
              </a:tblGrid>
              <a:tr h="870874">
                <a:tc>
                  <a:txBody>
                    <a:bodyPr/>
                    <a:lstStyle/>
                    <a:p>
                      <a:r>
                        <a:rPr lang="en-US" sz="1600" dirty="0"/>
                        <a:t>Age group</a:t>
                      </a:r>
                    </a:p>
                  </a:txBody>
                  <a:tcPr/>
                </a:tc>
                <a:tc>
                  <a:txBody>
                    <a:bodyPr/>
                    <a:lstStyle/>
                    <a:p>
                      <a:r>
                        <a:rPr lang="en-US" sz="1600" dirty="0"/>
                        <a:t>Meal</a:t>
                      </a:r>
                    </a:p>
                  </a:txBody>
                  <a:tcPr/>
                </a:tc>
                <a:tc>
                  <a:txBody>
                    <a:bodyPr/>
                    <a:lstStyle/>
                    <a:p>
                      <a:r>
                        <a:rPr lang="en-US" sz="1600" dirty="0"/>
                        <a:t>Minimum Amount of Grains Required</a:t>
                      </a:r>
                    </a:p>
                  </a:txBody>
                  <a:tcPr/>
                </a:tc>
                <a:extLst>
                  <a:ext uri="{0D108BD9-81ED-4DB2-BD59-A6C34878D82A}">
                    <a16:rowId xmlns:a16="http://schemas.microsoft.com/office/drawing/2014/main" val="1539090398"/>
                  </a:ext>
                </a:extLst>
              </a:tr>
              <a:tr h="1064402">
                <a:tc>
                  <a:txBody>
                    <a:bodyPr/>
                    <a:lstStyle/>
                    <a:p>
                      <a:r>
                        <a:rPr lang="en-US" sz="2000" dirty="0"/>
                        <a:t>Ages 1-5</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 ½ ounce equivalent</a:t>
                      </a:r>
                    </a:p>
                  </a:txBody>
                  <a:tcPr/>
                </a:tc>
                <a:extLst>
                  <a:ext uri="{0D108BD9-81ED-4DB2-BD59-A6C34878D82A}">
                    <a16:rowId xmlns:a16="http://schemas.microsoft.com/office/drawing/2014/main" val="373466776"/>
                  </a:ext>
                </a:extLst>
              </a:tr>
              <a:tr h="1064402">
                <a:tc>
                  <a:txBody>
                    <a:bodyPr/>
                    <a:lstStyle/>
                    <a:p>
                      <a:r>
                        <a:rPr lang="en-US" sz="2000" dirty="0"/>
                        <a:t>Ages 6-18</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652016267"/>
                  </a:ext>
                </a:extLst>
              </a:tr>
              <a:tr h="741856">
                <a:tc>
                  <a:txBody>
                    <a:bodyPr/>
                    <a:lstStyle/>
                    <a:p>
                      <a:r>
                        <a:rPr lang="en-US" sz="2000" dirty="0"/>
                        <a:t>Adults </a:t>
                      </a:r>
                    </a:p>
                  </a:txBody>
                  <a:tcPr/>
                </a:tc>
                <a:tc>
                  <a:txBody>
                    <a:bodyPr/>
                    <a:lstStyle/>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14756138"/>
                  </a:ext>
                </a:extLst>
              </a:tr>
              <a:tr h="741856">
                <a:tc>
                  <a:txBody>
                    <a:bodyPr/>
                    <a:lstStyle/>
                    <a:p>
                      <a:r>
                        <a:rPr lang="en-US" sz="2000" dirty="0"/>
                        <a:t>Adults</a:t>
                      </a:r>
                    </a:p>
                  </a:txBody>
                  <a:tcPr/>
                </a:tc>
                <a:tc>
                  <a:txBody>
                    <a:bodyPr/>
                    <a:lstStyle/>
                    <a:p>
                      <a:r>
                        <a:rPr lang="en-US" sz="2000" dirty="0"/>
                        <a:t>Breakfast</a:t>
                      </a:r>
                    </a:p>
                    <a:p>
                      <a:r>
                        <a:rPr lang="en-US" sz="2000" dirty="0"/>
                        <a:t>Lunch/Supper</a:t>
                      </a:r>
                    </a:p>
                  </a:txBody>
                  <a:tcPr/>
                </a:tc>
                <a:tc>
                  <a:txBody>
                    <a:bodyPr/>
                    <a:lstStyle/>
                    <a:p>
                      <a:r>
                        <a:rPr lang="en-US" sz="20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86151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3A28-F35E-40D1-B736-B11CA7581F5A}"/>
              </a:ext>
            </a:extLst>
          </p:cNvPr>
          <p:cNvSpPr>
            <a:spLocks noGrp="1"/>
          </p:cNvSpPr>
          <p:nvPr>
            <p:ph type="title"/>
          </p:nvPr>
        </p:nvSpPr>
        <p:spPr/>
        <p:txBody>
          <a:bodyPr/>
          <a:lstStyle/>
          <a:p>
            <a:r>
              <a:rPr lang="en-US" dirty="0"/>
              <a:t>Example 3: Pancakes</a:t>
            </a:r>
          </a:p>
        </p:txBody>
      </p:sp>
      <p:sp>
        <p:nvSpPr>
          <p:cNvPr id="3" name="Content Placeholder 2">
            <a:extLst>
              <a:ext uri="{FF2B5EF4-FFF2-40B4-BE49-F238E27FC236}">
                <a16:creationId xmlns:a16="http://schemas.microsoft.com/office/drawing/2014/main" id="{2BEE1515-EF9A-4ACE-BB70-6330E18D4126}"/>
              </a:ext>
            </a:extLst>
          </p:cNvPr>
          <p:cNvSpPr>
            <a:spLocks noGrp="1"/>
          </p:cNvSpPr>
          <p:nvPr>
            <p:ph idx="1"/>
          </p:nvPr>
        </p:nvSpPr>
        <p:spPr>
          <a:xfrm>
            <a:off x="567743" y="1230403"/>
            <a:ext cx="4159650" cy="5049746"/>
          </a:xfrm>
        </p:spPr>
        <p:txBody>
          <a:bodyPr/>
          <a:lstStyle/>
          <a:p>
            <a:r>
              <a:rPr lang="en-US" dirty="0"/>
              <a:t>DESE’s ADH Center is making whole wheat pancakes to serve with breakfast </a:t>
            </a:r>
          </a:p>
          <a:p>
            <a:r>
              <a:rPr lang="en-US" dirty="0"/>
              <a:t>Using the recipe, we need to identify the ounce equivalents of grains served in this recipe</a:t>
            </a:r>
          </a:p>
        </p:txBody>
      </p:sp>
      <p:sp>
        <p:nvSpPr>
          <p:cNvPr id="4" name="Slide Number Placeholder 3">
            <a:extLst>
              <a:ext uri="{FF2B5EF4-FFF2-40B4-BE49-F238E27FC236}">
                <a16:creationId xmlns:a16="http://schemas.microsoft.com/office/drawing/2014/main" id="{07BD4328-1D6B-44CC-A669-46ED42359B9E}"/>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dirty="0"/>
          </a:p>
        </p:txBody>
      </p:sp>
      <p:sp>
        <p:nvSpPr>
          <p:cNvPr id="5" name="TextBox 4">
            <a:extLst>
              <a:ext uri="{FF2B5EF4-FFF2-40B4-BE49-F238E27FC236}">
                <a16:creationId xmlns:a16="http://schemas.microsoft.com/office/drawing/2014/main" id="{47088B0E-EF4B-4A2E-B192-731EA8E4BFD3}"/>
              </a:ext>
            </a:extLst>
          </p:cNvPr>
          <p:cNvSpPr txBox="1"/>
          <p:nvPr/>
        </p:nvSpPr>
        <p:spPr>
          <a:xfrm>
            <a:off x="7614458" y="1400432"/>
            <a:ext cx="4347448" cy="4893647"/>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6tbs butter</a:t>
            </a:r>
          </a:p>
          <a:p>
            <a:pPr marL="285750" indent="-285750">
              <a:buFontTx/>
              <a:buChar char="-"/>
            </a:pPr>
            <a:r>
              <a:rPr lang="en-US" sz="2400" dirty="0"/>
              <a:t>3 1/3 cup whole wheat flour</a:t>
            </a:r>
          </a:p>
          <a:p>
            <a:pPr marL="285750" indent="-285750">
              <a:buFontTx/>
              <a:buChar char="-"/>
            </a:pPr>
            <a:r>
              <a:rPr lang="en-US" sz="2400" dirty="0"/>
              <a:t>6 tsp baking powder</a:t>
            </a:r>
          </a:p>
          <a:p>
            <a:pPr marL="285750" indent="-285750">
              <a:buFontTx/>
              <a:buChar char="-"/>
            </a:pPr>
            <a:r>
              <a:rPr lang="en-US" sz="2400" dirty="0"/>
              <a:t>1 ½ tsp salt</a:t>
            </a:r>
          </a:p>
          <a:p>
            <a:pPr marL="285750" indent="-285750">
              <a:buFontTx/>
              <a:buChar char="-"/>
            </a:pPr>
            <a:r>
              <a:rPr lang="en-US" sz="2400" dirty="0"/>
              <a:t>1 tsp cinnamon</a:t>
            </a:r>
          </a:p>
          <a:p>
            <a:pPr marL="285750" indent="-285750">
              <a:buFontTx/>
              <a:buChar char="-"/>
            </a:pPr>
            <a:r>
              <a:rPr lang="en-US" sz="2400" dirty="0"/>
              <a:t>½ tsp nutmeg</a:t>
            </a:r>
          </a:p>
          <a:p>
            <a:pPr marL="285750" indent="-285750">
              <a:buFontTx/>
              <a:buChar char="-"/>
            </a:pPr>
            <a:r>
              <a:rPr lang="en-US" sz="2400" dirty="0"/>
              <a:t>1 tbsp sugar</a:t>
            </a:r>
          </a:p>
          <a:p>
            <a:pPr marL="285750" indent="-285750">
              <a:buFontTx/>
              <a:buChar char="-"/>
            </a:pPr>
            <a:r>
              <a:rPr lang="en-US" sz="2400" dirty="0"/>
              <a:t>2 ½ cup milk</a:t>
            </a:r>
          </a:p>
          <a:p>
            <a:pPr marL="285750" indent="-285750">
              <a:buFontTx/>
              <a:buChar char="-"/>
            </a:pPr>
            <a:r>
              <a:rPr lang="en-US" sz="2400" dirty="0"/>
              <a:t>2 tsp vanilla extract</a:t>
            </a:r>
          </a:p>
          <a:p>
            <a:pPr marL="285750" indent="-285750">
              <a:buFontTx/>
              <a:buChar char="-"/>
            </a:pPr>
            <a:r>
              <a:rPr lang="en-US" sz="2400" dirty="0"/>
              <a:t>3 egg</a:t>
            </a:r>
          </a:p>
          <a:p>
            <a:pPr marL="285750" indent="-285750">
              <a:buFontTx/>
              <a:buChar char="-"/>
            </a:pPr>
            <a:endParaRPr lang="en-US" sz="2400" dirty="0"/>
          </a:p>
          <a:p>
            <a:r>
              <a:rPr lang="en-US" sz="2400" dirty="0"/>
              <a:t>Makes 32 pancakes</a:t>
            </a:r>
          </a:p>
        </p:txBody>
      </p:sp>
      <p:pic>
        <p:nvPicPr>
          <p:cNvPr id="7" name="Picture 6" descr="A stack of pancakes with blueberries on top&#10;&#10;Description automatically generated">
            <a:extLst>
              <a:ext uri="{FF2B5EF4-FFF2-40B4-BE49-F238E27FC236}">
                <a16:creationId xmlns:a16="http://schemas.microsoft.com/office/drawing/2014/main" id="{D717E7AB-109E-44FA-9E54-792A8FB2AD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13646" y="1888610"/>
            <a:ext cx="2479166" cy="3733332"/>
          </a:xfrm>
          <a:prstGeom prst="rect">
            <a:avLst/>
          </a:prstGeom>
        </p:spPr>
      </p:pic>
    </p:spTree>
    <p:extLst>
      <p:ext uri="{BB962C8B-B14F-4D97-AF65-F5344CB8AC3E}">
        <p14:creationId xmlns:p14="http://schemas.microsoft.com/office/powerpoint/2010/main" val="2374072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are the creditable grain ingredients?</a:t>
            </a:r>
          </a:p>
        </p:txBody>
      </p:sp>
      <p:sp>
        <p:nvSpPr>
          <p:cNvPr id="3" name="Content Placeholder 2">
            <a:extLst>
              <a:ext uri="{FF2B5EF4-FFF2-40B4-BE49-F238E27FC236}">
                <a16:creationId xmlns:a16="http://schemas.microsoft.com/office/drawing/2014/main" id="{76EDBF4B-26AA-4DAD-875F-625C110BF96E}"/>
              </a:ext>
            </a:extLst>
          </p:cNvPr>
          <p:cNvSpPr>
            <a:spLocks noGrp="1"/>
          </p:cNvSpPr>
          <p:nvPr>
            <p:ph idx="1"/>
          </p:nvPr>
        </p:nvSpPr>
        <p:spPr>
          <a:xfrm>
            <a:off x="567742" y="1308451"/>
            <a:ext cx="5685488" cy="4836321"/>
          </a:xfrm>
        </p:spPr>
        <p:txBody>
          <a:bodyPr/>
          <a:lstStyle/>
          <a:p>
            <a:r>
              <a:rPr lang="en-US" dirty="0"/>
              <a:t>Review the recipe and identify all the creditable grain ingredients</a:t>
            </a:r>
          </a:p>
          <a:p>
            <a:r>
              <a:rPr lang="en-US" b="1" i="1" dirty="0"/>
              <a:t>What is/are the grain ingredient(s)?</a:t>
            </a:r>
          </a:p>
          <a:p>
            <a:pPr lvl="1"/>
            <a:r>
              <a:rPr lang="en-US" dirty="0"/>
              <a:t>Use chat to enter answer</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dirty="0"/>
          </a:p>
        </p:txBody>
      </p:sp>
      <p:sp>
        <p:nvSpPr>
          <p:cNvPr id="7" name="TextBox 6">
            <a:extLst>
              <a:ext uri="{FF2B5EF4-FFF2-40B4-BE49-F238E27FC236}">
                <a16:creationId xmlns:a16="http://schemas.microsoft.com/office/drawing/2014/main" id="{5CA27B7C-E9F1-4726-9D44-E9B7785F952F}"/>
              </a:ext>
            </a:extLst>
          </p:cNvPr>
          <p:cNvSpPr txBox="1"/>
          <p:nvPr/>
        </p:nvSpPr>
        <p:spPr>
          <a:xfrm>
            <a:off x="7255886" y="1215766"/>
            <a:ext cx="4497298" cy="4893647"/>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6tbs butter</a:t>
            </a:r>
          </a:p>
          <a:p>
            <a:pPr marL="285750" indent="-285750">
              <a:buFontTx/>
              <a:buChar char="-"/>
            </a:pPr>
            <a:r>
              <a:rPr lang="en-US" sz="2400" dirty="0"/>
              <a:t>3 1/3 cup whole wheat flour</a:t>
            </a:r>
          </a:p>
          <a:p>
            <a:pPr marL="285750" indent="-285750">
              <a:buFontTx/>
              <a:buChar char="-"/>
            </a:pPr>
            <a:r>
              <a:rPr lang="en-US" sz="2400" dirty="0"/>
              <a:t>6 tsp baking powder</a:t>
            </a:r>
          </a:p>
          <a:p>
            <a:pPr marL="285750" indent="-285750">
              <a:buFontTx/>
              <a:buChar char="-"/>
            </a:pPr>
            <a:r>
              <a:rPr lang="en-US" sz="2400" dirty="0"/>
              <a:t>1 ½ tsp salt</a:t>
            </a:r>
          </a:p>
          <a:p>
            <a:pPr marL="285750" indent="-285750">
              <a:buFontTx/>
              <a:buChar char="-"/>
            </a:pPr>
            <a:r>
              <a:rPr lang="en-US" sz="2400" dirty="0"/>
              <a:t>1 tsp cinnamon</a:t>
            </a:r>
          </a:p>
          <a:p>
            <a:pPr marL="285750" indent="-285750">
              <a:buFontTx/>
              <a:buChar char="-"/>
            </a:pPr>
            <a:r>
              <a:rPr lang="en-US" sz="2400" dirty="0"/>
              <a:t>½ tsp nutmeg</a:t>
            </a:r>
          </a:p>
          <a:p>
            <a:pPr marL="285750" indent="-285750">
              <a:buFontTx/>
              <a:buChar char="-"/>
            </a:pPr>
            <a:r>
              <a:rPr lang="en-US" sz="2400" dirty="0"/>
              <a:t>1 tbsp sugar</a:t>
            </a:r>
          </a:p>
          <a:p>
            <a:pPr marL="285750" indent="-285750">
              <a:buFontTx/>
              <a:buChar char="-"/>
            </a:pPr>
            <a:r>
              <a:rPr lang="en-US" sz="2400" dirty="0"/>
              <a:t>2 ½ cup milk</a:t>
            </a:r>
          </a:p>
          <a:p>
            <a:pPr marL="285750" indent="-285750">
              <a:buFontTx/>
              <a:buChar char="-"/>
            </a:pPr>
            <a:r>
              <a:rPr lang="en-US" sz="2400" dirty="0"/>
              <a:t>2 tsp vanilla extract</a:t>
            </a:r>
          </a:p>
          <a:p>
            <a:pPr marL="285750" indent="-285750">
              <a:buFontTx/>
              <a:buChar char="-"/>
            </a:pPr>
            <a:r>
              <a:rPr lang="en-US" sz="2400" dirty="0"/>
              <a:t>3 egg</a:t>
            </a:r>
          </a:p>
          <a:p>
            <a:pPr marL="285750" indent="-285750">
              <a:buFontTx/>
              <a:buChar char="-"/>
            </a:pPr>
            <a:endParaRPr lang="en-US" sz="2400" dirty="0"/>
          </a:p>
          <a:p>
            <a:r>
              <a:rPr lang="en-US" sz="2400" dirty="0"/>
              <a:t>Makes 32 pancakes</a:t>
            </a:r>
          </a:p>
        </p:txBody>
      </p:sp>
    </p:spTree>
    <p:extLst>
      <p:ext uri="{BB962C8B-B14F-4D97-AF65-F5344CB8AC3E}">
        <p14:creationId xmlns:p14="http://schemas.microsoft.com/office/powerpoint/2010/main" val="2437223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1: What are the creditable grain ingredients?</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1465008275"/>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Whole wheat flour</a:t>
                      </a:r>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976951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8F6F-3AE3-4F9E-B8C6-2842EE4DA1D7}"/>
              </a:ext>
            </a:extLst>
          </p:cNvPr>
          <p:cNvSpPr>
            <a:spLocks noGrp="1"/>
          </p:cNvSpPr>
          <p:nvPr>
            <p:ph type="title"/>
          </p:nvPr>
        </p:nvSpPr>
        <p:spPr/>
        <p:txBody>
          <a:bodyPr/>
          <a:lstStyle/>
          <a:p>
            <a:r>
              <a:rPr lang="en-US" dirty="0"/>
              <a:t>Step 2: Identify amount of grain ingredients</a:t>
            </a:r>
          </a:p>
        </p:txBody>
      </p:sp>
      <p:sp>
        <p:nvSpPr>
          <p:cNvPr id="4" name="Slide Number Placeholder 3">
            <a:extLst>
              <a:ext uri="{FF2B5EF4-FFF2-40B4-BE49-F238E27FC236}">
                <a16:creationId xmlns:a16="http://schemas.microsoft.com/office/drawing/2014/main" id="{91FF9240-BF21-4DB1-9D16-E6C2DD52F198}"/>
              </a:ext>
            </a:extLst>
          </p:cNvPr>
          <p:cNvSpPr>
            <a:spLocks noGrp="1"/>
          </p:cNvSpPr>
          <p:nvPr>
            <p:ph type="sldNum" sz="quarter" idx="12"/>
          </p:nvPr>
        </p:nvSpPr>
        <p:spPr/>
        <p:txBody>
          <a:bodyPr/>
          <a:lstStyle/>
          <a:p>
            <a:fld id="{FF27229C-EC7B-4063-A33B-28A5E87E32ED}" type="slidenum">
              <a:rPr lang="zh-CN" altLang="en-US" smtClean="0"/>
              <a:pPr/>
              <a:t>47</a:t>
            </a:fld>
            <a:endParaRPr lang="zh-CN" altLang="en-US" dirty="0"/>
          </a:p>
        </p:txBody>
      </p:sp>
      <p:sp>
        <p:nvSpPr>
          <p:cNvPr id="6" name="Content Placeholder 5">
            <a:extLst>
              <a:ext uri="{FF2B5EF4-FFF2-40B4-BE49-F238E27FC236}">
                <a16:creationId xmlns:a16="http://schemas.microsoft.com/office/drawing/2014/main" id="{8E3C8931-2F47-4E2A-8B19-249648581410}"/>
              </a:ext>
            </a:extLst>
          </p:cNvPr>
          <p:cNvSpPr>
            <a:spLocks noGrp="1"/>
          </p:cNvSpPr>
          <p:nvPr>
            <p:ph idx="1"/>
          </p:nvPr>
        </p:nvSpPr>
        <p:spPr>
          <a:xfrm>
            <a:off x="567744" y="1230403"/>
            <a:ext cx="4602772" cy="5049746"/>
          </a:xfrm>
        </p:spPr>
        <p:txBody>
          <a:bodyPr/>
          <a:lstStyle/>
          <a:p>
            <a:r>
              <a:rPr lang="en-US" dirty="0"/>
              <a:t>Identify how much of each grain ingredient is used in the recipe</a:t>
            </a:r>
          </a:p>
          <a:p>
            <a:r>
              <a:rPr lang="en-US" dirty="0"/>
              <a:t>If amounts are provided in fractions, convert to a decimal</a:t>
            </a:r>
          </a:p>
          <a:p>
            <a:endParaRPr lang="en-US" dirty="0"/>
          </a:p>
          <a:p>
            <a:r>
              <a:rPr lang="en-US" dirty="0"/>
              <a:t>3 1/3 cups= 3.33 cups</a:t>
            </a:r>
          </a:p>
          <a:p>
            <a:pPr marL="0" indent="0">
              <a:buNone/>
            </a:pPr>
            <a:endParaRPr lang="en-US" dirty="0"/>
          </a:p>
        </p:txBody>
      </p:sp>
      <p:sp>
        <p:nvSpPr>
          <p:cNvPr id="7" name="TextBox 6">
            <a:extLst>
              <a:ext uri="{FF2B5EF4-FFF2-40B4-BE49-F238E27FC236}">
                <a16:creationId xmlns:a16="http://schemas.microsoft.com/office/drawing/2014/main" id="{0122A90C-3240-425B-B4C1-BDE4711D9F23}"/>
              </a:ext>
            </a:extLst>
          </p:cNvPr>
          <p:cNvSpPr txBox="1"/>
          <p:nvPr/>
        </p:nvSpPr>
        <p:spPr>
          <a:xfrm>
            <a:off x="7255886" y="1215766"/>
            <a:ext cx="4497298" cy="4893647"/>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6tbs butter</a:t>
            </a:r>
          </a:p>
          <a:p>
            <a:pPr marL="285750" indent="-285750">
              <a:buFontTx/>
              <a:buChar char="-"/>
            </a:pPr>
            <a:r>
              <a:rPr lang="en-US" sz="2400" dirty="0"/>
              <a:t>3 1/3 cup whole wheat flour</a:t>
            </a:r>
          </a:p>
          <a:p>
            <a:pPr marL="285750" indent="-285750">
              <a:buFontTx/>
              <a:buChar char="-"/>
            </a:pPr>
            <a:r>
              <a:rPr lang="en-US" sz="2400" dirty="0"/>
              <a:t>6 tsp baking powder</a:t>
            </a:r>
          </a:p>
          <a:p>
            <a:pPr marL="285750" indent="-285750">
              <a:buFontTx/>
              <a:buChar char="-"/>
            </a:pPr>
            <a:r>
              <a:rPr lang="en-US" sz="2400" dirty="0"/>
              <a:t>1 ½ tsp salt</a:t>
            </a:r>
          </a:p>
          <a:p>
            <a:pPr marL="285750" indent="-285750">
              <a:buFontTx/>
              <a:buChar char="-"/>
            </a:pPr>
            <a:r>
              <a:rPr lang="en-US" sz="2400" dirty="0"/>
              <a:t>1 tsp cinnamon</a:t>
            </a:r>
          </a:p>
          <a:p>
            <a:pPr marL="285750" indent="-285750">
              <a:buFontTx/>
              <a:buChar char="-"/>
            </a:pPr>
            <a:r>
              <a:rPr lang="en-US" sz="2400" dirty="0"/>
              <a:t>½ tsp nutmeg</a:t>
            </a:r>
          </a:p>
          <a:p>
            <a:pPr marL="285750" indent="-285750">
              <a:buFontTx/>
              <a:buChar char="-"/>
            </a:pPr>
            <a:r>
              <a:rPr lang="en-US" sz="2400" dirty="0"/>
              <a:t>1 tbsp sugar</a:t>
            </a:r>
          </a:p>
          <a:p>
            <a:pPr marL="285750" indent="-285750">
              <a:buFontTx/>
              <a:buChar char="-"/>
            </a:pPr>
            <a:r>
              <a:rPr lang="en-US" sz="2400" dirty="0"/>
              <a:t>2 ½ cup milk</a:t>
            </a:r>
          </a:p>
          <a:p>
            <a:pPr marL="285750" indent="-285750">
              <a:buFontTx/>
              <a:buChar char="-"/>
            </a:pPr>
            <a:r>
              <a:rPr lang="en-US" sz="2400" dirty="0"/>
              <a:t>2 tsp vanilla extract</a:t>
            </a:r>
          </a:p>
          <a:p>
            <a:pPr marL="285750" indent="-285750">
              <a:buFontTx/>
              <a:buChar char="-"/>
            </a:pPr>
            <a:r>
              <a:rPr lang="en-US" sz="2400" dirty="0"/>
              <a:t>3 egg</a:t>
            </a:r>
          </a:p>
          <a:p>
            <a:pPr marL="285750" indent="-285750">
              <a:buFontTx/>
              <a:buChar char="-"/>
            </a:pPr>
            <a:endParaRPr lang="en-US" sz="2400" dirty="0"/>
          </a:p>
          <a:p>
            <a:r>
              <a:rPr lang="en-US" sz="2400" dirty="0"/>
              <a:t>Makes 32 pancakes</a:t>
            </a:r>
          </a:p>
        </p:txBody>
      </p:sp>
    </p:spTree>
    <p:extLst>
      <p:ext uri="{BB962C8B-B14F-4D97-AF65-F5344CB8AC3E}">
        <p14:creationId xmlns:p14="http://schemas.microsoft.com/office/powerpoint/2010/main" val="4178657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2: Identify amount of grain ingredients</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48</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3230954570"/>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Whole wheat flour</a:t>
                      </a:r>
                    </a:p>
                  </a:txBody>
                  <a:tcPr/>
                </a:tc>
                <a:tc>
                  <a:txBody>
                    <a:bodyPr/>
                    <a:lstStyle/>
                    <a:p>
                      <a:r>
                        <a:rPr lang="en-US" dirty="0"/>
                        <a:t>3.33 cups</a:t>
                      </a:r>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1100748167"/>
                  </a:ext>
                </a:extLst>
              </a:tr>
              <a:tr h="504301">
                <a:tc>
                  <a:txBody>
                    <a:bodyPr/>
                    <a:lstStyle/>
                    <a:p>
                      <a:endParaRPr lang="en-US" dirty="0"/>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808265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3: Conversion factor</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3" y="3845781"/>
            <a:ext cx="11370971" cy="2341681"/>
          </a:xfrm>
        </p:spPr>
        <p:txBody>
          <a:bodyPr/>
          <a:lstStyle/>
          <a:p>
            <a:r>
              <a:rPr lang="en-US" dirty="0"/>
              <a:t>Use the chart from the worksheet to identify the conversion factor for each grain ingredient</a:t>
            </a:r>
          </a:p>
          <a:p>
            <a:r>
              <a:rPr lang="en-US" dirty="0"/>
              <a:t>Whole wheat flour has a conversion factor of:</a:t>
            </a:r>
          </a:p>
          <a:p>
            <a:pPr lvl="1"/>
            <a:r>
              <a:rPr lang="en-US" dirty="0"/>
              <a:t>1 cup= 120 g</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49</a:t>
            </a:fld>
            <a:endParaRPr lang="zh-CN" altLang="en-US" dirty="0"/>
          </a:p>
        </p:txBody>
      </p:sp>
      <p:pic>
        <p:nvPicPr>
          <p:cNvPr id="9" name="Picture 8">
            <a:extLst>
              <a:ext uri="{FF2B5EF4-FFF2-40B4-BE49-F238E27FC236}">
                <a16:creationId xmlns:a16="http://schemas.microsoft.com/office/drawing/2014/main" id="{27531BAE-E4C9-4028-BE9C-4C8414A4F301}"/>
              </a:ext>
            </a:extLst>
          </p:cNvPr>
          <p:cNvPicPr>
            <a:picLocks noChangeAspect="1"/>
          </p:cNvPicPr>
          <p:nvPr/>
        </p:nvPicPr>
        <p:blipFill>
          <a:blip r:embed="rId2"/>
          <a:stretch>
            <a:fillRect/>
          </a:stretch>
        </p:blipFill>
        <p:spPr>
          <a:xfrm>
            <a:off x="1865242" y="1283643"/>
            <a:ext cx="8981723" cy="2367465"/>
          </a:xfrm>
          <a:prstGeom prst="rect">
            <a:avLst/>
          </a:prstGeom>
        </p:spPr>
      </p:pic>
      <p:sp>
        <p:nvSpPr>
          <p:cNvPr id="7" name="Rectangle 6">
            <a:extLst>
              <a:ext uri="{FF2B5EF4-FFF2-40B4-BE49-F238E27FC236}">
                <a16:creationId xmlns:a16="http://schemas.microsoft.com/office/drawing/2014/main" id="{A7797CD8-B65F-4B93-BE5C-24236A0DF0DB}"/>
              </a:ext>
            </a:extLst>
          </p:cNvPr>
          <p:cNvSpPr/>
          <p:nvPr/>
        </p:nvSpPr>
        <p:spPr>
          <a:xfrm>
            <a:off x="1955115" y="3283941"/>
            <a:ext cx="8799024" cy="290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35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65D9-5F3C-471C-B4C9-69D4E2992D99}"/>
              </a:ext>
            </a:extLst>
          </p:cNvPr>
          <p:cNvSpPr>
            <a:spLocks noGrp="1"/>
          </p:cNvSpPr>
          <p:nvPr>
            <p:ph type="title"/>
          </p:nvPr>
        </p:nvSpPr>
        <p:spPr/>
        <p:txBody>
          <a:bodyPr/>
          <a:lstStyle/>
          <a:p>
            <a:r>
              <a:rPr lang="en-US" dirty="0"/>
              <a:t>Goal for today	</a:t>
            </a:r>
          </a:p>
        </p:txBody>
      </p:sp>
      <p:sp>
        <p:nvSpPr>
          <p:cNvPr id="3" name="Content Placeholder 2">
            <a:extLst>
              <a:ext uri="{FF2B5EF4-FFF2-40B4-BE49-F238E27FC236}">
                <a16:creationId xmlns:a16="http://schemas.microsoft.com/office/drawing/2014/main" id="{E321F20C-E66E-4283-AC81-0CA44BA276C0}"/>
              </a:ext>
            </a:extLst>
          </p:cNvPr>
          <p:cNvSpPr>
            <a:spLocks noGrp="1"/>
          </p:cNvSpPr>
          <p:nvPr>
            <p:ph idx="1"/>
          </p:nvPr>
        </p:nvSpPr>
        <p:spPr/>
        <p:txBody>
          <a:bodyPr/>
          <a:lstStyle/>
          <a:p>
            <a:r>
              <a:rPr lang="en-US" dirty="0"/>
              <a:t>Identify how to determine the ounce equivalents of grains in a self-prepared item</a:t>
            </a:r>
          </a:p>
          <a:p>
            <a:r>
              <a:rPr lang="en-US" dirty="0"/>
              <a:t>Walk through the process for determining Ounce Equivalents for Grains in recipe worksheet</a:t>
            </a:r>
          </a:p>
          <a:p>
            <a:pPr lvl="1"/>
            <a:r>
              <a:rPr lang="en-US" dirty="0"/>
              <a:t>How to use this form</a:t>
            </a:r>
          </a:p>
          <a:p>
            <a:pPr lvl="1"/>
            <a:r>
              <a:rPr lang="en-US" dirty="0"/>
              <a:t>Examples</a:t>
            </a:r>
          </a:p>
          <a:p>
            <a:endParaRPr lang="en-US" dirty="0"/>
          </a:p>
        </p:txBody>
      </p:sp>
      <p:sp>
        <p:nvSpPr>
          <p:cNvPr id="4" name="Slide Number Placeholder 3">
            <a:extLst>
              <a:ext uri="{FF2B5EF4-FFF2-40B4-BE49-F238E27FC236}">
                <a16:creationId xmlns:a16="http://schemas.microsoft.com/office/drawing/2014/main" id="{8C33A57C-8B24-4500-BD7B-9822A57235F9}"/>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3665802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6FB4-524A-417D-B968-B6546948512E}"/>
              </a:ext>
            </a:extLst>
          </p:cNvPr>
          <p:cNvSpPr>
            <a:spLocks noGrp="1"/>
          </p:cNvSpPr>
          <p:nvPr>
            <p:ph type="title"/>
          </p:nvPr>
        </p:nvSpPr>
        <p:spPr/>
        <p:txBody>
          <a:bodyPr/>
          <a:lstStyle/>
          <a:p>
            <a:r>
              <a:rPr lang="en-US" dirty="0"/>
              <a:t>Step 3: Conversion factor</a:t>
            </a:r>
          </a:p>
        </p:txBody>
      </p:sp>
      <p:sp>
        <p:nvSpPr>
          <p:cNvPr id="4" name="Slide Number Placeholder 3">
            <a:extLst>
              <a:ext uri="{FF2B5EF4-FFF2-40B4-BE49-F238E27FC236}">
                <a16:creationId xmlns:a16="http://schemas.microsoft.com/office/drawing/2014/main" id="{CB96A225-3BE4-4BE6-A84D-802BDE533525}"/>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dirty="0"/>
          </a:p>
        </p:txBody>
      </p:sp>
      <p:graphicFrame>
        <p:nvGraphicFramePr>
          <p:cNvPr id="6" name="Table 5">
            <a:extLst>
              <a:ext uri="{FF2B5EF4-FFF2-40B4-BE49-F238E27FC236}">
                <a16:creationId xmlns:a16="http://schemas.microsoft.com/office/drawing/2014/main" id="{98E82E78-94A5-4E15-9261-E605B80438F6}"/>
              </a:ext>
            </a:extLst>
          </p:cNvPr>
          <p:cNvGraphicFramePr>
            <a:graphicFrameLocks/>
          </p:cNvGraphicFramePr>
          <p:nvPr>
            <p:extLst>
              <p:ext uri="{D42A27DB-BD31-4B8C-83A1-F6EECF244321}">
                <p14:modId xmlns:p14="http://schemas.microsoft.com/office/powerpoint/2010/main" val="2232310673"/>
              </p:ext>
            </p:extLst>
          </p:nvPr>
        </p:nvGraphicFramePr>
        <p:xfrm>
          <a:off x="410805" y="2149687"/>
          <a:ext cx="11370390" cy="3025806"/>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Whole wheat flour</a:t>
                      </a:r>
                    </a:p>
                  </a:txBody>
                  <a:tcPr/>
                </a:tc>
                <a:tc>
                  <a:txBody>
                    <a:bodyPr/>
                    <a:lstStyle/>
                    <a:p>
                      <a:r>
                        <a:rPr lang="en-US" dirty="0"/>
                        <a:t>3.33 cups</a:t>
                      </a:r>
                    </a:p>
                  </a:txBody>
                  <a:tcPr/>
                </a:tc>
                <a:tc>
                  <a:txBody>
                    <a:bodyPr/>
                    <a:lstStyle/>
                    <a:p>
                      <a:pPr algn="ctr"/>
                      <a:r>
                        <a:rPr lang="en-US" dirty="0"/>
                        <a:t>x</a:t>
                      </a:r>
                    </a:p>
                  </a:txBody>
                  <a:tcPr/>
                </a:tc>
                <a:tc>
                  <a:txBody>
                    <a:bodyPr/>
                    <a:lstStyle/>
                    <a:p>
                      <a:pPr algn="ctr"/>
                      <a:r>
                        <a:rPr lang="en-US" dirty="0"/>
                        <a:t>120 g</a:t>
                      </a:r>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1100748167"/>
                  </a:ext>
                </a:extLst>
              </a:tr>
              <a:tr h="504301">
                <a:tc>
                  <a:txBody>
                    <a:bodyPr/>
                    <a:lstStyle/>
                    <a:p>
                      <a:endParaRPr lang="en-US" dirty="0"/>
                    </a:p>
                  </a:txBody>
                  <a:tcPr/>
                </a:tc>
                <a:tc>
                  <a:txBody>
                    <a:bodyPr/>
                    <a:lstStyle/>
                    <a:p>
                      <a:endParaRPr lang="en-US" dirty="0"/>
                    </a:p>
                  </a:txBody>
                  <a:tcPr/>
                </a:tc>
                <a:tc>
                  <a:txBody>
                    <a:bodyPr/>
                    <a:lstStyle/>
                    <a:p>
                      <a:pPr algn="ctr"/>
                      <a:r>
                        <a:rPr lang="en-US" dirty="0"/>
                        <a:t>x</a:t>
                      </a:r>
                    </a:p>
                  </a:txBody>
                  <a:tcPr/>
                </a:tc>
                <a:tc>
                  <a:txBody>
                    <a:bodyPr/>
                    <a:lstStyle/>
                    <a:p>
                      <a:pPr algn="ctr"/>
                      <a:endParaRPr lang="en-US" dirty="0"/>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3638226607"/>
                  </a:ext>
                </a:extLst>
              </a:tr>
              <a:tr h="504301">
                <a:tc>
                  <a:txBody>
                    <a:bodyPr/>
                    <a:lstStyle/>
                    <a:p>
                      <a:endParaRPr lang="en-US" dirty="0"/>
                    </a:p>
                  </a:txBody>
                  <a:tcPr/>
                </a:tc>
                <a:tc>
                  <a:txBody>
                    <a:bodyPr/>
                    <a:lstStyle/>
                    <a:p>
                      <a:endParaRPr lang="en-US" dirty="0"/>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a:p>
                  </a:txBody>
                  <a:tcPr/>
                </a:tc>
                <a:extLst>
                  <a:ext uri="{0D108BD9-81ED-4DB2-BD59-A6C34878D82A}">
                    <a16:rowId xmlns:a16="http://schemas.microsoft.com/office/drawing/2014/main" val="4201699817"/>
                  </a:ext>
                </a:extLst>
              </a:tr>
              <a:tr h="504301">
                <a:tc>
                  <a:txBody>
                    <a:bodyPr/>
                    <a:lstStyle/>
                    <a:p>
                      <a:endParaRPr lang="en-US"/>
                    </a:p>
                  </a:txBody>
                  <a:tcPr/>
                </a:tc>
                <a:tc>
                  <a:txBody>
                    <a:bodyPr/>
                    <a:lstStyle/>
                    <a:p>
                      <a:endParaRPr lang="en-US"/>
                    </a:p>
                  </a:txBody>
                  <a:tcPr/>
                </a:tc>
                <a:tc>
                  <a:txBody>
                    <a:bodyPr/>
                    <a:lstStyle/>
                    <a:p>
                      <a:pPr algn="ctr"/>
                      <a:r>
                        <a:rPr lang="en-US" dirty="0"/>
                        <a:t>x</a:t>
                      </a:r>
                    </a:p>
                  </a:txBody>
                  <a:tcPr/>
                </a:tc>
                <a:tc>
                  <a:txBody>
                    <a:bodyPr/>
                    <a:lstStyle/>
                    <a:p>
                      <a:endParaRPr lang="en-US"/>
                    </a:p>
                  </a:txBody>
                  <a:tcPr/>
                </a:tc>
                <a:tc>
                  <a:txBody>
                    <a:bodyPr/>
                    <a:lstStyle/>
                    <a:p>
                      <a:r>
                        <a:rPr lang="en-US" dirty="0"/>
                        <a:t>=</a:t>
                      </a:r>
                    </a:p>
                  </a:txBody>
                  <a:tcPr/>
                </a:tc>
                <a:tc>
                  <a:txBody>
                    <a:bodyPr/>
                    <a:lstStyle/>
                    <a:p>
                      <a:endParaRPr lang="en-US" dirty="0"/>
                    </a:p>
                  </a:txBody>
                  <a:tcPr/>
                </a:tc>
                <a:extLst>
                  <a:ext uri="{0D108BD9-81ED-4DB2-BD59-A6C34878D82A}">
                    <a16:rowId xmlns:a16="http://schemas.microsoft.com/office/drawing/2014/main" val="3567662338"/>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128665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Multiply</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Multiply the amount of the grain ingredient by the conversion factor to determine the grams of grain ingredient</a:t>
            </a:r>
          </a:p>
          <a:p>
            <a:pPr lvl="1"/>
            <a:r>
              <a:rPr lang="en-US" dirty="0"/>
              <a:t>If you have weighed the ingredient, enter that weight under the “Grams of Grains” column</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51</a:t>
            </a:fld>
            <a:endParaRPr lang="zh-CN" altLang="en-US" dirty="0"/>
          </a:p>
        </p:txBody>
      </p:sp>
      <p:graphicFrame>
        <p:nvGraphicFramePr>
          <p:cNvPr id="9" name="Table 8">
            <a:extLst>
              <a:ext uri="{FF2B5EF4-FFF2-40B4-BE49-F238E27FC236}">
                <a16:creationId xmlns:a16="http://schemas.microsoft.com/office/drawing/2014/main" id="{C09C4BC1-C7EB-4CFB-8529-62C15D9E2E97}"/>
              </a:ext>
            </a:extLst>
          </p:cNvPr>
          <p:cNvGraphicFramePr>
            <a:graphicFrameLocks/>
          </p:cNvGraphicFramePr>
          <p:nvPr>
            <p:extLst>
              <p:ext uri="{D42A27DB-BD31-4B8C-83A1-F6EECF244321}">
                <p14:modId xmlns:p14="http://schemas.microsoft.com/office/powerpoint/2010/main" val="3952155482"/>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Whole wheat flour</a:t>
                      </a:r>
                    </a:p>
                  </a:txBody>
                  <a:tcPr/>
                </a:tc>
                <a:tc>
                  <a:txBody>
                    <a:bodyPr/>
                    <a:lstStyle/>
                    <a:p>
                      <a:r>
                        <a:rPr lang="en-US" dirty="0"/>
                        <a:t>3.33 cups</a:t>
                      </a:r>
                    </a:p>
                  </a:txBody>
                  <a:tcPr/>
                </a:tc>
                <a:tc>
                  <a:txBody>
                    <a:bodyPr/>
                    <a:lstStyle/>
                    <a:p>
                      <a:pPr algn="ctr"/>
                      <a:r>
                        <a:rPr lang="en-US" dirty="0"/>
                        <a:t>x</a:t>
                      </a:r>
                    </a:p>
                  </a:txBody>
                  <a:tcPr/>
                </a:tc>
                <a:tc>
                  <a:txBody>
                    <a:bodyPr/>
                    <a:lstStyle/>
                    <a:p>
                      <a:pPr algn="ctr"/>
                      <a:r>
                        <a:rPr lang="en-US" dirty="0"/>
                        <a:t>120 g</a:t>
                      </a:r>
                    </a:p>
                  </a:txBody>
                  <a:tcPr/>
                </a:tc>
                <a:tc>
                  <a:txBody>
                    <a:bodyPr/>
                    <a:lstStyle/>
                    <a:p>
                      <a:r>
                        <a:rPr lang="en-US"/>
                        <a:t>=</a:t>
                      </a:r>
                      <a:endParaRPr lang="en-US" dirty="0"/>
                    </a:p>
                  </a:txBody>
                  <a:tcPr/>
                </a:tc>
                <a:tc>
                  <a:txBody>
                    <a:bodyPr/>
                    <a:lstStyle/>
                    <a:p>
                      <a:endParaRPr lang="en-US" dirty="0"/>
                    </a:p>
                  </a:txBody>
                  <a:tcPr/>
                </a:tc>
                <a:extLst>
                  <a:ext uri="{0D108BD9-81ED-4DB2-BD59-A6C34878D82A}">
                    <a16:rowId xmlns:a16="http://schemas.microsoft.com/office/drawing/2014/main" val="1100748167"/>
                  </a:ext>
                </a:extLst>
              </a:tr>
              <a:tr h="504301">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0576955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4: Multiply</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Multiply the amount of the grain ingredient by the conversion factor to determine the grams of grain ingredient</a:t>
            </a:r>
          </a:p>
          <a:p>
            <a:pPr lvl="1"/>
            <a:r>
              <a:rPr lang="en-US" dirty="0"/>
              <a:t>If you have weighed the ingredient, enter that weight under the “Grams of Grains” column</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52</a:t>
            </a:fld>
            <a:endParaRPr lang="zh-CN" altLang="en-US" dirty="0"/>
          </a:p>
        </p:txBody>
      </p:sp>
      <p:graphicFrame>
        <p:nvGraphicFramePr>
          <p:cNvPr id="9" name="Table 8">
            <a:extLst>
              <a:ext uri="{FF2B5EF4-FFF2-40B4-BE49-F238E27FC236}">
                <a16:creationId xmlns:a16="http://schemas.microsoft.com/office/drawing/2014/main" id="{C09C4BC1-C7EB-4CFB-8529-62C15D9E2E97}"/>
              </a:ext>
            </a:extLst>
          </p:cNvPr>
          <p:cNvGraphicFramePr>
            <a:graphicFrameLocks/>
          </p:cNvGraphicFramePr>
          <p:nvPr>
            <p:extLst>
              <p:ext uri="{D42A27DB-BD31-4B8C-83A1-F6EECF244321}">
                <p14:modId xmlns:p14="http://schemas.microsoft.com/office/powerpoint/2010/main" val="3667035690"/>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Whole wheat flour</a:t>
                      </a:r>
                    </a:p>
                  </a:txBody>
                  <a:tcPr/>
                </a:tc>
                <a:tc>
                  <a:txBody>
                    <a:bodyPr/>
                    <a:lstStyle/>
                    <a:p>
                      <a:r>
                        <a:rPr lang="en-US" dirty="0"/>
                        <a:t>3.33 cups</a:t>
                      </a:r>
                    </a:p>
                  </a:txBody>
                  <a:tcPr/>
                </a:tc>
                <a:tc>
                  <a:txBody>
                    <a:bodyPr/>
                    <a:lstStyle/>
                    <a:p>
                      <a:pPr algn="ctr"/>
                      <a:r>
                        <a:rPr lang="en-US" dirty="0"/>
                        <a:t>x</a:t>
                      </a:r>
                    </a:p>
                  </a:txBody>
                  <a:tcPr/>
                </a:tc>
                <a:tc>
                  <a:txBody>
                    <a:bodyPr/>
                    <a:lstStyle/>
                    <a:p>
                      <a:pPr algn="ctr"/>
                      <a:r>
                        <a:rPr lang="en-US" dirty="0"/>
                        <a:t>120 g</a:t>
                      </a:r>
                    </a:p>
                  </a:txBody>
                  <a:tcPr/>
                </a:tc>
                <a:tc>
                  <a:txBody>
                    <a:bodyPr/>
                    <a:lstStyle/>
                    <a:p>
                      <a:r>
                        <a:rPr lang="en-US"/>
                        <a:t>=</a:t>
                      </a:r>
                      <a:endParaRPr lang="en-US" dirty="0"/>
                    </a:p>
                  </a:txBody>
                  <a:tcPr/>
                </a:tc>
                <a:tc>
                  <a:txBody>
                    <a:bodyPr/>
                    <a:lstStyle/>
                    <a:p>
                      <a:r>
                        <a:rPr lang="en-US" dirty="0"/>
                        <a:t>399.6 grams</a:t>
                      </a:r>
                    </a:p>
                  </a:txBody>
                  <a:tcPr/>
                </a:tc>
                <a:extLst>
                  <a:ext uri="{0D108BD9-81ED-4DB2-BD59-A6C34878D82A}">
                    <a16:rowId xmlns:a16="http://schemas.microsoft.com/office/drawing/2014/main" val="1100748167"/>
                  </a:ext>
                </a:extLst>
              </a:tr>
              <a:tr h="504301">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endParaRPr lang="en-US" dirty="0"/>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3178929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5: Sum</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67742" y="1280160"/>
            <a:ext cx="11370971" cy="1845426"/>
          </a:xfrm>
        </p:spPr>
        <p:txBody>
          <a:bodyPr/>
          <a:lstStyle/>
          <a:p>
            <a:r>
              <a:rPr lang="en-US" dirty="0"/>
              <a:t>Add all the grams of creditable grain ingredients together to determine the total grams of grains in the recipe</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53</a:t>
            </a:fld>
            <a:endParaRPr lang="zh-CN" altLang="en-US" dirty="0"/>
          </a:p>
        </p:txBody>
      </p:sp>
      <p:graphicFrame>
        <p:nvGraphicFramePr>
          <p:cNvPr id="6" name="Table 5">
            <a:extLst>
              <a:ext uri="{FF2B5EF4-FFF2-40B4-BE49-F238E27FC236}">
                <a16:creationId xmlns:a16="http://schemas.microsoft.com/office/drawing/2014/main" id="{81E777B8-6583-49DF-9326-790A05D31996}"/>
              </a:ext>
            </a:extLst>
          </p:cNvPr>
          <p:cNvGraphicFramePr>
            <a:graphicFrameLocks/>
          </p:cNvGraphicFramePr>
          <p:nvPr>
            <p:extLst>
              <p:ext uri="{D42A27DB-BD31-4B8C-83A1-F6EECF244321}">
                <p14:modId xmlns:p14="http://schemas.microsoft.com/office/powerpoint/2010/main" val="1580246553"/>
              </p:ext>
            </p:extLst>
          </p:nvPr>
        </p:nvGraphicFramePr>
        <p:xfrm>
          <a:off x="410805" y="3732366"/>
          <a:ext cx="11370390" cy="2017204"/>
        </p:xfrm>
        <a:graphic>
          <a:graphicData uri="http://schemas.openxmlformats.org/drawingml/2006/table">
            <a:tbl>
              <a:tblPr firstRow="1" bandRow="1">
                <a:tableStyleId>{5C22544A-7EE6-4342-B048-85BDC9FD1C3A}</a:tableStyleId>
              </a:tblPr>
              <a:tblGrid>
                <a:gridCol w="3189230">
                  <a:extLst>
                    <a:ext uri="{9D8B030D-6E8A-4147-A177-3AD203B41FA5}">
                      <a16:colId xmlns:a16="http://schemas.microsoft.com/office/drawing/2014/main" val="3093501624"/>
                    </a:ext>
                  </a:extLst>
                </a:gridCol>
                <a:gridCol w="1862169">
                  <a:extLst>
                    <a:ext uri="{9D8B030D-6E8A-4147-A177-3AD203B41FA5}">
                      <a16:colId xmlns:a16="http://schemas.microsoft.com/office/drawing/2014/main" val="219320458"/>
                    </a:ext>
                  </a:extLst>
                </a:gridCol>
                <a:gridCol w="633796">
                  <a:extLst>
                    <a:ext uri="{9D8B030D-6E8A-4147-A177-3AD203B41FA5}">
                      <a16:colId xmlns:a16="http://schemas.microsoft.com/office/drawing/2014/main" val="1720337276"/>
                    </a:ext>
                  </a:extLst>
                </a:gridCol>
                <a:gridCol w="2541866">
                  <a:extLst>
                    <a:ext uri="{9D8B030D-6E8A-4147-A177-3AD203B41FA5}">
                      <a16:colId xmlns:a16="http://schemas.microsoft.com/office/drawing/2014/main" val="3965265263"/>
                    </a:ext>
                  </a:extLst>
                </a:gridCol>
                <a:gridCol w="399036">
                  <a:extLst>
                    <a:ext uri="{9D8B030D-6E8A-4147-A177-3AD203B41FA5}">
                      <a16:colId xmlns:a16="http://schemas.microsoft.com/office/drawing/2014/main" val="1581557072"/>
                    </a:ext>
                  </a:extLst>
                </a:gridCol>
                <a:gridCol w="2744293">
                  <a:extLst>
                    <a:ext uri="{9D8B030D-6E8A-4147-A177-3AD203B41FA5}">
                      <a16:colId xmlns:a16="http://schemas.microsoft.com/office/drawing/2014/main" val="1461556642"/>
                    </a:ext>
                  </a:extLst>
                </a:gridCol>
              </a:tblGrid>
              <a:tr h="504301">
                <a:tc>
                  <a:txBody>
                    <a:bodyPr/>
                    <a:lstStyle/>
                    <a:p>
                      <a:pPr algn="ctr"/>
                      <a:r>
                        <a:rPr lang="en-US" dirty="0"/>
                        <a:t>Grain Ingredient</a:t>
                      </a:r>
                    </a:p>
                  </a:txBody>
                  <a:tcPr/>
                </a:tc>
                <a:tc>
                  <a:txBody>
                    <a:bodyPr/>
                    <a:lstStyle/>
                    <a:p>
                      <a:pPr algn="ctr"/>
                      <a:r>
                        <a:rPr lang="en-US" dirty="0"/>
                        <a:t>Amount</a:t>
                      </a:r>
                    </a:p>
                  </a:txBody>
                  <a:tcPr/>
                </a:tc>
                <a:tc>
                  <a:txBody>
                    <a:bodyPr/>
                    <a:lstStyle/>
                    <a:p>
                      <a:pPr algn="ctr"/>
                      <a:endParaRPr lang="en-US" dirty="0"/>
                    </a:p>
                  </a:txBody>
                  <a:tcPr/>
                </a:tc>
                <a:tc>
                  <a:txBody>
                    <a:bodyPr/>
                    <a:lstStyle/>
                    <a:p>
                      <a:pPr algn="ctr"/>
                      <a:r>
                        <a:rPr lang="en-US" dirty="0"/>
                        <a:t>Conversion Factor</a:t>
                      </a:r>
                    </a:p>
                  </a:txBody>
                  <a:tcPr/>
                </a:tc>
                <a:tc>
                  <a:txBody>
                    <a:bodyPr/>
                    <a:lstStyle/>
                    <a:p>
                      <a:pPr algn="ctr"/>
                      <a:endParaRPr lang="en-US" dirty="0"/>
                    </a:p>
                  </a:txBody>
                  <a:tcPr/>
                </a:tc>
                <a:tc>
                  <a:txBody>
                    <a:bodyPr/>
                    <a:lstStyle/>
                    <a:p>
                      <a:pPr algn="ctr"/>
                      <a:r>
                        <a:rPr lang="en-US" dirty="0"/>
                        <a:t>Grams of Grains</a:t>
                      </a:r>
                    </a:p>
                  </a:txBody>
                  <a:tcPr/>
                </a:tc>
                <a:extLst>
                  <a:ext uri="{0D108BD9-81ED-4DB2-BD59-A6C34878D82A}">
                    <a16:rowId xmlns:a16="http://schemas.microsoft.com/office/drawing/2014/main" val="663329686"/>
                  </a:ext>
                </a:extLst>
              </a:tr>
              <a:tr h="504301">
                <a:tc>
                  <a:txBody>
                    <a:bodyPr/>
                    <a:lstStyle/>
                    <a:p>
                      <a:r>
                        <a:rPr lang="en-US" dirty="0"/>
                        <a:t>Whole wheat flour</a:t>
                      </a:r>
                    </a:p>
                  </a:txBody>
                  <a:tcPr/>
                </a:tc>
                <a:tc>
                  <a:txBody>
                    <a:bodyPr/>
                    <a:lstStyle/>
                    <a:p>
                      <a:r>
                        <a:rPr lang="en-US" dirty="0"/>
                        <a:t>3.33 cups</a:t>
                      </a:r>
                    </a:p>
                  </a:txBody>
                  <a:tcPr/>
                </a:tc>
                <a:tc>
                  <a:txBody>
                    <a:bodyPr/>
                    <a:lstStyle/>
                    <a:p>
                      <a:pPr algn="ctr"/>
                      <a:r>
                        <a:rPr lang="en-US" dirty="0"/>
                        <a:t>x</a:t>
                      </a:r>
                    </a:p>
                  </a:txBody>
                  <a:tcPr/>
                </a:tc>
                <a:tc>
                  <a:txBody>
                    <a:bodyPr/>
                    <a:lstStyle/>
                    <a:p>
                      <a:pPr algn="ctr"/>
                      <a:r>
                        <a:rPr lang="en-US" dirty="0"/>
                        <a:t>120 g</a:t>
                      </a:r>
                    </a:p>
                  </a:txBody>
                  <a:tcPr/>
                </a:tc>
                <a:tc>
                  <a:txBody>
                    <a:bodyPr/>
                    <a:lstStyle/>
                    <a:p>
                      <a:r>
                        <a:rPr lang="en-US"/>
                        <a:t>=</a:t>
                      </a:r>
                      <a:endParaRPr lang="en-US" dirty="0"/>
                    </a:p>
                  </a:txBody>
                  <a:tcPr/>
                </a:tc>
                <a:tc>
                  <a:txBody>
                    <a:bodyPr/>
                    <a:lstStyle/>
                    <a:p>
                      <a:r>
                        <a:rPr lang="en-US" dirty="0"/>
                        <a:t>399.6 grams</a:t>
                      </a:r>
                    </a:p>
                  </a:txBody>
                  <a:tcPr/>
                </a:tc>
                <a:extLst>
                  <a:ext uri="{0D108BD9-81ED-4DB2-BD59-A6C34878D82A}">
                    <a16:rowId xmlns:a16="http://schemas.microsoft.com/office/drawing/2014/main" val="1100748167"/>
                  </a:ext>
                </a:extLst>
              </a:tr>
              <a:tr h="504301">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38226607"/>
                  </a:ext>
                </a:extLst>
              </a:tr>
              <a:tr h="504301">
                <a:tc gridSpan="4">
                  <a:txBody>
                    <a:bodyPr/>
                    <a:lstStyle/>
                    <a:p>
                      <a:pPr algn="r"/>
                      <a:r>
                        <a:rPr lang="en-US" b="1" dirty="0"/>
                        <a:t>Total Grams of Creditable Grains</a:t>
                      </a:r>
                    </a:p>
                  </a:txBody>
                  <a:tcPr anchor="ct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r>
                        <a:rPr lang="en-US" dirty="0"/>
                        <a:t>=</a:t>
                      </a:r>
                    </a:p>
                  </a:txBody>
                  <a:tcPr anchor="ctr"/>
                </a:tc>
                <a:tc>
                  <a:txBody>
                    <a:bodyPr/>
                    <a:lstStyle/>
                    <a:p>
                      <a:r>
                        <a:rPr lang="en-US" dirty="0"/>
                        <a:t>399.6 grams</a:t>
                      </a:r>
                    </a:p>
                  </a:txBody>
                  <a:tcPr anchor="ctr"/>
                </a:tc>
                <a:extLst>
                  <a:ext uri="{0D108BD9-81ED-4DB2-BD59-A6C34878D82A}">
                    <a16:rowId xmlns:a16="http://schemas.microsoft.com/office/drawing/2014/main" val="985462238"/>
                  </a:ext>
                </a:extLst>
              </a:tr>
            </a:tbl>
          </a:graphicData>
        </a:graphic>
      </p:graphicFrame>
    </p:spTree>
    <p:extLst>
      <p:ext uri="{BB962C8B-B14F-4D97-AF65-F5344CB8AC3E}">
        <p14:creationId xmlns:p14="http://schemas.microsoft.com/office/powerpoint/2010/main" val="1618280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0F75-46B8-419C-94FF-D803E68201D7}"/>
              </a:ext>
            </a:extLst>
          </p:cNvPr>
          <p:cNvSpPr>
            <a:spLocks noGrp="1"/>
          </p:cNvSpPr>
          <p:nvPr>
            <p:ph type="title"/>
          </p:nvPr>
        </p:nvSpPr>
        <p:spPr/>
        <p:txBody>
          <a:bodyPr/>
          <a:lstStyle/>
          <a:p>
            <a:r>
              <a:rPr lang="en-US" dirty="0"/>
              <a:t>Step 6: Identify grams per serving</a:t>
            </a:r>
          </a:p>
        </p:txBody>
      </p:sp>
      <p:sp>
        <p:nvSpPr>
          <p:cNvPr id="3" name="Content Placeholder 2">
            <a:extLst>
              <a:ext uri="{FF2B5EF4-FFF2-40B4-BE49-F238E27FC236}">
                <a16:creationId xmlns:a16="http://schemas.microsoft.com/office/drawing/2014/main" id="{4687DD5D-6C82-4C4A-864F-079C70E4ED4E}"/>
              </a:ext>
            </a:extLst>
          </p:cNvPr>
          <p:cNvSpPr>
            <a:spLocks noGrp="1"/>
          </p:cNvSpPr>
          <p:nvPr>
            <p:ph idx="1"/>
          </p:nvPr>
        </p:nvSpPr>
        <p:spPr>
          <a:xfrm>
            <a:off x="5218043" y="1280160"/>
            <a:ext cx="6720671" cy="4871258"/>
          </a:xfrm>
        </p:spPr>
        <p:txBody>
          <a:bodyPr/>
          <a:lstStyle/>
          <a:p>
            <a:r>
              <a:rPr lang="en-US" dirty="0"/>
              <a:t>Divide the total grams of creditable grains (from the last step) by the number of servings, or yield, from the recipe</a:t>
            </a:r>
          </a:p>
          <a:p>
            <a:pPr lvl="1"/>
            <a:r>
              <a:rPr lang="en-US" dirty="0"/>
              <a:t>399.6 grams/32 servings= 12.49</a:t>
            </a:r>
          </a:p>
          <a:p>
            <a:r>
              <a:rPr lang="en-US" dirty="0"/>
              <a:t>This tells you the amount of grains per serving</a:t>
            </a:r>
          </a:p>
          <a:p>
            <a:pPr marL="457200" lvl="1" indent="0">
              <a:buNone/>
            </a:pPr>
            <a:endParaRPr lang="en-US" dirty="0"/>
          </a:p>
        </p:txBody>
      </p:sp>
      <p:sp>
        <p:nvSpPr>
          <p:cNvPr id="4" name="Slide Number Placeholder 3">
            <a:extLst>
              <a:ext uri="{FF2B5EF4-FFF2-40B4-BE49-F238E27FC236}">
                <a16:creationId xmlns:a16="http://schemas.microsoft.com/office/drawing/2014/main" id="{1E29AF89-EE2D-4ADE-B3A0-0FA98C59B388}"/>
              </a:ext>
            </a:extLst>
          </p:cNvPr>
          <p:cNvSpPr>
            <a:spLocks noGrp="1"/>
          </p:cNvSpPr>
          <p:nvPr>
            <p:ph type="sldNum" sz="quarter" idx="12"/>
          </p:nvPr>
        </p:nvSpPr>
        <p:spPr/>
        <p:txBody>
          <a:bodyPr/>
          <a:lstStyle/>
          <a:p>
            <a:fld id="{FF27229C-EC7B-4063-A33B-28A5E87E32ED}" type="slidenum">
              <a:rPr lang="zh-CN" altLang="en-US" smtClean="0"/>
              <a:pPr/>
              <a:t>54</a:t>
            </a:fld>
            <a:endParaRPr lang="zh-CN" altLang="en-US" dirty="0"/>
          </a:p>
        </p:txBody>
      </p:sp>
      <p:sp>
        <p:nvSpPr>
          <p:cNvPr id="7" name="TextBox 6">
            <a:extLst>
              <a:ext uri="{FF2B5EF4-FFF2-40B4-BE49-F238E27FC236}">
                <a16:creationId xmlns:a16="http://schemas.microsoft.com/office/drawing/2014/main" id="{522B8AF2-89CF-4548-A683-079907A66EAD}"/>
              </a:ext>
            </a:extLst>
          </p:cNvPr>
          <p:cNvSpPr txBox="1"/>
          <p:nvPr/>
        </p:nvSpPr>
        <p:spPr>
          <a:xfrm>
            <a:off x="567743" y="1156131"/>
            <a:ext cx="4497298" cy="4893647"/>
          </a:xfrm>
          <a:prstGeom prst="rect">
            <a:avLst/>
          </a:prstGeom>
          <a:solidFill>
            <a:schemeClr val="accent2">
              <a:lumMod val="40000"/>
              <a:lumOff val="60000"/>
            </a:schemeClr>
          </a:solidFill>
        </p:spPr>
        <p:txBody>
          <a:bodyPr wrap="square" rtlCol="0">
            <a:spAutoFit/>
          </a:bodyPr>
          <a:lstStyle/>
          <a:p>
            <a:r>
              <a:rPr lang="en-US" sz="2400" dirty="0"/>
              <a:t>Recipe:</a:t>
            </a:r>
          </a:p>
          <a:p>
            <a:pPr marL="285750" indent="-285750">
              <a:buFontTx/>
              <a:buChar char="-"/>
            </a:pPr>
            <a:r>
              <a:rPr lang="en-US" sz="2400" dirty="0"/>
              <a:t>6tbs butter</a:t>
            </a:r>
          </a:p>
          <a:p>
            <a:pPr marL="285750" indent="-285750">
              <a:buFontTx/>
              <a:buChar char="-"/>
            </a:pPr>
            <a:r>
              <a:rPr lang="en-US" sz="2400" dirty="0"/>
              <a:t>3 1/3 cup whole wheat flour</a:t>
            </a:r>
          </a:p>
          <a:p>
            <a:pPr marL="285750" indent="-285750">
              <a:buFontTx/>
              <a:buChar char="-"/>
            </a:pPr>
            <a:r>
              <a:rPr lang="en-US" sz="2400" dirty="0"/>
              <a:t>6 tsp baking powder</a:t>
            </a:r>
          </a:p>
          <a:p>
            <a:pPr marL="285750" indent="-285750">
              <a:buFontTx/>
              <a:buChar char="-"/>
            </a:pPr>
            <a:r>
              <a:rPr lang="en-US" sz="2400" dirty="0"/>
              <a:t>1 ½ tsp salt</a:t>
            </a:r>
          </a:p>
          <a:p>
            <a:pPr marL="285750" indent="-285750">
              <a:buFontTx/>
              <a:buChar char="-"/>
            </a:pPr>
            <a:r>
              <a:rPr lang="en-US" sz="2400" dirty="0"/>
              <a:t>1 tsp cinnamon</a:t>
            </a:r>
          </a:p>
          <a:p>
            <a:pPr marL="285750" indent="-285750">
              <a:buFontTx/>
              <a:buChar char="-"/>
            </a:pPr>
            <a:r>
              <a:rPr lang="en-US" sz="2400" dirty="0"/>
              <a:t>½ tsp nutmeg</a:t>
            </a:r>
          </a:p>
          <a:p>
            <a:pPr marL="285750" indent="-285750">
              <a:buFontTx/>
              <a:buChar char="-"/>
            </a:pPr>
            <a:r>
              <a:rPr lang="en-US" sz="2400" dirty="0"/>
              <a:t>1 tbsp sugar</a:t>
            </a:r>
          </a:p>
          <a:p>
            <a:pPr marL="285750" indent="-285750">
              <a:buFontTx/>
              <a:buChar char="-"/>
            </a:pPr>
            <a:r>
              <a:rPr lang="en-US" sz="2400" dirty="0"/>
              <a:t>2 ½ cup milk</a:t>
            </a:r>
          </a:p>
          <a:p>
            <a:pPr marL="285750" indent="-285750">
              <a:buFontTx/>
              <a:buChar char="-"/>
            </a:pPr>
            <a:r>
              <a:rPr lang="en-US" sz="2400" dirty="0"/>
              <a:t>2 tsp vanilla extract</a:t>
            </a:r>
          </a:p>
          <a:p>
            <a:pPr marL="285750" indent="-285750">
              <a:buFontTx/>
              <a:buChar char="-"/>
            </a:pPr>
            <a:r>
              <a:rPr lang="en-US" sz="2400" dirty="0"/>
              <a:t>3 egg</a:t>
            </a:r>
          </a:p>
          <a:p>
            <a:pPr marL="285750" indent="-285750">
              <a:buFontTx/>
              <a:buChar char="-"/>
            </a:pPr>
            <a:endParaRPr lang="en-US" sz="2400" dirty="0"/>
          </a:p>
          <a:p>
            <a:r>
              <a:rPr lang="en-US" sz="2400" dirty="0"/>
              <a:t>Makes 32 pancakes</a:t>
            </a:r>
          </a:p>
        </p:txBody>
      </p:sp>
    </p:spTree>
    <p:extLst>
      <p:ext uri="{BB962C8B-B14F-4D97-AF65-F5344CB8AC3E}">
        <p14:creationId xmlns:p14="http://schemas.microsoft.com/office/powerpoint/2010/main" val="2526228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57D5-5DA1-4578-BE4A-901BBFC2FC86}"/>
              </a:ext>
            </a:extLst>
          </p:cNvPr>
          <p:cNvSpPr>
            <a:spLocks noGrp="1"/>
          </p:cNvSpPr>
          <p:nvPr>
            <p:ph type="title"/>
          </p:nvPr>
        </p:nvSpPr>
        <p:spPr/>
        <p:txBody>
          <a:bodyPr/>
          <a:lstStyle/>
          <a:p>
            <a:r>
              <a:rPr lang="en-US" dirty="0"/>
              <a:t>Steps 7 &amp; 8: Divide by 16 grams, and rounding</a:t>
            </a:r>
          </a:p>
        </p:txBody>
      </p:sp>
      <p:sp>
        <p:nvSpPr>
          <p:cNvPr id="3" name="Content Placeholder 2">
            <a:extLst>
              <a:ext uri="{FF2B5EF4-FFF2-40B4-BE49-F238E27FC236}">
                <a16:creationId xmlns:a16="http://schemas.microsoft.com/office/drawing/2014/main" id="{C2B72F73-0A05-450E-B9CF-E00E4AC8B609}"/>
              </a:ext>
            </a:extLst>
          </p:cNvPr>
          <p:cNvSpPr>
            <a:spLocks noGrp="1"/>
          </p:cNvSpPr>
          <p:nvPr>
            <p:ph idx="1"/>
          </p:nvPr>
        </p:nvSpPr>
        <p:spPr>
          <a:xfrm>
            <a:off x="567744" y="1230403"/>
            <a:ext cx="7592282" cy="5004142"/>
          </a:xfrm>
        </p:spPr>
        <p:txBody>
          <a:bodyPr/>
          <a:lstStyle/>
          <a:p>
            <a:r>
              <a:rPr lang="en-US" sz="2800" dirty="0"/>
              <a:t>Divide the total number of grams of creditable grains by 16 grams</a:t>
            </a:r>
          </a:p>
          <a:p>
            <a:pPr lvl="1"/>
            <a:r>
              <a:rPr lang="en-US" sz="2400" dirty="0"/>
              <a:t>12.49 grams/16 grams= 0.78</a:t>
            </a:r>
          </a:p>
          <a:p>
            <a:r>
              <a:rPr lang="en-US" sz="2800" dirty="0"/>
              <a:t>If the answer from the previous step ends in a decimal, round down to the nearest 0.25oz eq of grains</a:t>
            </a:r>
          </a:p>
          <a:p>
            <a:pPr lvl="1"/>
            <a:r>
              <a:rPr lang="en-US" sz="2400" dirty="0"/>
              <a:t>0.78 rounds down to 0.75</a:t>
            </a:r>
          </a:p>
          <a:p>
            <a:pPr lvl="1"/>
            <a:r>
              <a:rPr lang="en-US" sz="2400" dirty="0"/>
              <a:t>One pancake provides 0.75oz eq of grains</a:t>
            </a:r>
          </a:p>
          <a:p>
            <a:r>
              <a:rPr lang="en-US" sz="2800" dirty="0"/>
              <a:t>How many pancakes must be offered?</a:t>
            </a:r>
          </a:p>
          <a:p>
            <a:pPr lvl="1"/>
            <a:r>
              <a:rPr lang="en-US" sz="2400" dirty="0"/>
              <a:t>Poll question</a:t>
            </a:r>
          </a:p>
          <a:p>
            <a:pPr lvl="1"/>
            <a:endParaRPr lang="en-US" dirty="0"/>
          </a:p>
        </p:txBody>
      </p:sp>
      <p:sp>
        <p:nvSpPr>
          <p:cNvPr id="4" name="Slide Number Placeholder 3">
            <a:extLst>
              <a:ext uri="{FF2B5EF4-FFF2-40B4-BE49-F238E27FC236}">
                <a16:creationId xmlns:a16="http://schemas.microsoft.com/office/drawing/2014/main" id="{119B099B-E7B9-42CA-A1E4-E33F4B739392}"/>
              </a:ext>
            </a:extLst>
          </p:cNvPr>
          <p:cNvSpPr>
            <a:spLocks noGrp="1"/>
          </p:cNvSpPr>
          <p:nvPr>
            <p:ph type="sldNum" sz="quarter" idx="12"/>
          </p:nvPr>
        </p:nvSpPr>
        <p:spPr/>
        <p:txBody>
          <a:bodyPr/>
          <a:lstStyle/>
          <a:p>
            <a:fld id="{FF27229C-EC7B-4063-A33B-28A5E87E32ED}" type="slidenum">
              <a:rPr lang="zh-CN" altLang="en-US" smtClean="0"/>
              <a:pPr/>
              <a:t>55</a:t>
            </a:fld>
            <a:endParaRPr lang="zh-CN" altLang="en-US" dirty="0"/>
          </a:p>
        </p:txBody>
      </p:sp>
      <p:pic>
        <p:nvPicPr>
          <p:cNvPr id="7" name="Picture 6" descr="A stack of pancakes with strawberries and whipped cream on top&#10;&#10;Description automatically generated with medium confidence">
            <a:extLst>
              <a:ext uri="{FF2B5EF4-FFF2-40B4-BE49-F238E27FC236}">
                <a16:creationId xmlns:a16="http://schemas.microsoft.com/office/drawing/2014/main" id="{5CED6CAA-8723-4D43-A2A8-074F6D9856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8626" y="1108544"/>
            <a:ext cx="3276600" cy="4914900"/>
          </a:xfrm>
          <a:prstGeom prst="rect">
            <a:avLst/>
          </a:prstGeom>
        </p:spPr>
      </p:pic>
    </p:spTree>
    <p:extLst>
      <p:ext uri="{BB962C8B-B14F-4D97-AF65-F5344CB8AC3E}">
        <p14:creationId xmlns:p14="http://schemas.microsoft.com/office/powerpoint/2010/main" val="2548926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57D5-5DA1-4578-BE4A-901BBFC2FC86}"/>
              </a:ext>
            </a:extLst>
          </p:cNvPr>
          <p:cNvSpPr>
            <a:spLocks noGrp="1"/>
          </p:cNvSpPr>
          <p:nvPr>
            <p:ph type="title"/>
          </p:nvPr>
        </p:nvSpPr>
        <p:spPr/>
        <p:txBody>
          <a:bodyPr/>
          <a:lstStyle/>
          <a:p>
            <a:r>
              <a:rPr lang="en-US" dirty="0"/>
              <a:t>Steps 7 &amp; 8: Divide by 16 grams, and rounding</a:t>
            </a:r>
          </a:p>
        </p:txBody>
      </p:sp>
      <p:sp>
        <p:nvSpPr>
          <p:cNvPr id="3" name="Content Placeholder 2">
            <a:extLst>
              <a:ext uri="{FF2B5EF4-FFF2-40B4-BE49-F238E27FC236}">
                <a16:creationId xmlns:a16="http://schemas.microsoft.com/office/drawing/2014/main" id="{C2B72F73-0A05-450E-B9CF-E00E4AC8B609}"/>
              </a:ext>
            </a:extLst>
          </p:cNvPr>
          <p:cNvSpPr>
            <a:spLocks noGrp="1"/>
          </p:cNvSpPr>
          <p:nvPr>
            <p:ph idx="1"/>
          </p:nvPr>
        </p:nvSpPr>
        <p:spPr>
          <a:xfrm>
            <a:off x="5370023" y="1230403"/>
            <a:ext cx="6568691" cy="5004142"/>
          </a:xfrm>
        </p:spPr>
        <p:txBody>
          <a:bodyPr/>
          <a:lstStyle/>
          <a:p>
            <a:r>
              <a:rPr lang="en-US" sz="2800" dirty="0"/>
              <a:t>One pancake provides 0.75oz eq of grains</a:t>
            </a:r>
          </a:p>
          <a:p>
            <a:r>
              <a:rPr lang="en-US" sz="2800" dirty="0"/>
              <a:t>Adults need 2 oz eq at breakfast</a:t>
            </a:r>
          </a:p>
          <a:p>
            <a:endParaRPr lang="en-US" sz="2800" dirty="0"/>
          </a:p>
          <a:p>
            <a:r>
              <a:rPr lang="en-US" sz="2800" dirty="0"/>
              <a:t>2 oz eq/ 0.75 oz eq= 2.667 pancakes</a:t>
            </a:r>
          </a:p>
          <a:p>
            <a:pPr lvl="1"/>
            <a:r>
              <a:rPr lang="en-US" sz="2400" dirty="0"/>
              <a:t>Round up to 3 pancakes per participant </a:t>
            </a:r>
          </a:p>
          <a:p>
            <a:pPr lvl="1"/>
            <a:endParaRPr lang="en-US" dirty="0"/>
          </a:p>
        </p:txBody>
      </p:sp>
      <p:sp>
        <p:nvSpPr>
          <p:cNvPr id="4" name="Slide Number Placeholder 3">
            <a:extLst>
              <a:ext uri="{FF2B5EF4-FFF2-40B4-BE49-F238E27FC236}">
                <a16:creationId xmlns:a16="http://schemas.microsoft.com/office/drawing/2014/main" id="{119B099B-E7B9-42CA-A1E4-E33F4B739392}"/>
              </a:ext>
            </a:extLst>
          </p:cNvPr>
          <p:cNvSpPr>
            <a:spLocks noGrp="1"/>
          </p:cNvSpPr>
          <p:nvPr>
            <p:ph type="sldNum" sz="quarter" idx="12"/>
          </p:nvPr>
        </p:nvSpPr>
        <p:spPr/>
        <p:txBody>
          <a:bodyPr/>
          <a:lstStyle/>
          <a:p>
            <a:fld id="{FF27229C-EC7B-4063-A33B-28A5E87E32ED}" type="slidenum">
              <a:rPr lang="zh-CN" altLang="en-US" smtClean="0"/>
              <a:pPr/>
              <a:t>56</a:t>
            </a:fld>
            <a:endParaRPr lang="zh-CN" altLang="en-US" dirty="0"/>
          </a:p>
        </p:txBody>
      </p:sp>
      <p:graphicFrame>
        <p:nvGraphicFramePr>
          <p:cNvPr id="5" name="Table 5">
            <a:extLst>
              <a:ext uri="{FF2B5EF4-FFF2-40B4-BE49-F238E27FC236}">
                <a16:creationId xmlns:a16="http://schemas.microsoft.com/office/drawing/2014/main" id="{1D979F3C-638E-4827-ADC2-AD91F782F436}"/>
              </a:ext>
            </a:extLst>
          </p:cNvPr>
          <p:cNvGraphicFramePr>
            <a:graphicFrameLocks noGrp="1"/>
          </p:cNvGraphicFramePr>
          <p:nvPr/>
        </p:nvGraphicFramePr>
        <p:xfrm>
          <a:off x="567743" y="1490779"/>
          <a:ext cx="4684474" cy="4483390"/>
        </p:xfrm>
        <a:graphic>
          <a:graphicData uri="http://schemas.openxmlformats.org/drawingml/2006/table">
            <a:tbl>
              <a:tblPr firstRow="1" bandRow="1">
                <a:tableStyleId>{5C22544A-7EE6-4342-B048-85BDC9FD1C3A}</a:tableStyleId>
              </a:tblPr>
              <a:tblGrid>
                <a:gridCol w="1131926">
                  <a:extLst>
                    <a:ext uri="{9D8B030D-6E8A-4147-A177-3AD203B41FA5}">
                      <a16:colId xmlns:a16="http://schemas.microsoft.com/office/drawing/2014/main" val="2186420332"/>
                    </a:ext>
                  </a:extLst>
                </a:gridCol>
                <a:gridCol w="1757107">
                  <a:extLst>
                    <a:ext uri="{9D8B030D-6E8A-4147-A177-3AD203B41FA5}">
                      <a16:colId xmlns:a16="http://schemas.microsoft.com/office/drawing/2014/main" val="152751234"/>
                    </a:ext>
                  </a:extLst>
                </a:gridCol>
                <a:gridCol w="1795441">
                  <a:extLst>
                    <a:ext uri="{9D8B030D-6E8A-4147-A177-3AD203B41FA5}">
                      <a16:colId xmlns:a16="http://schemas.microsoft.com/office/drawing/2014/main" val="2846182812"/>
                    </a:ext>
                  </a:extLst>
                </a:gridCol>
              </a:tblGrid>
              <a:tr h="870874">
                <a:tc>
                  <a:txBody>
                    <a:bodyPr/>
                    <a:lstStyle/>
                    <a:p>
                      <a:r>
                        <a:rPr lang="en-US" sz="1600" dirty="0"/>
                        <a:t>Age group</a:t>
                      </a:r>
                    </a:p>
                  </a:txBody>
                  <a:tcPr/>
                </a:tc>
                <a:tc>
                  <a:txBody>
                    <a:bodyPr/>
                    <a:lstStyle/>
                    <a:p>
                      <a:r>
                        <a:rPr lang="en-US" sz="1600" dirty="0"/>
                        <a:t>Meal</a:t>
                      </a:r>
                    </a:p>
                  </a:txBody>
                  <a:tcPr/>
                </a:tc>
                <a:tc>
                  <a:txBody>
                    <a:bodyPr/>
                    <a:lstStyle/>
                    <a:p>
                      <a:r>
                        <a:rPr lang="en-US" sz="1600" dirty="0"/>
                        <a:t>Minimum Amount of Grains Required</a:t>
                      </a:r>
                    </a:p>
                  </a:txBody>
                  <a:tcPr/>
                </a:tc>
                <a:extLst>
                  <a:ext uri="{0D108BD9-81ED-4DB2-BD59-A6C34878D82A}">
                    <a16:rowId xmlns:a16="http://schemas.microsoft.com/office/drawing/2014/main" val="1539090398"/>
                  </a:ext>
                </a:extLst>
              </a:tr>
              <a:tr h="1064402">
                <a:tc>
                  <a:txBody>
                    <a:bodyPr/>
                    <a:lstStyle/>
                    <a:p>
                      <a:r>
                        <a:rPr lang="en-US" sz="2000" dirty="0"/>
                        <a:t>Ages 1-5</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 ½ ounce equivalent</a:t>
                      </a:r>
                    </a:p>
                  </a:txBody>
                  <a:tcPr/>
                </a:tc>
                <a:extLst>
                  <a:ext uri="{0D108BD9-81ED-4DB2-BD59-A6C34878D82A}">
                    <a16:rowId xmlns:a16="http://schemas.microsoft.com/office/drawing/2014/main" val="373466776"/>
                  </a:ext>
                </a:extLst>
              </a:tr>
              <a:tr h="1064402">
                <a:tc>
                  <a:txBody>
                    <a:bodyPr/>
                    <a:lstStyle/>
                    <a:p>
                      <a:r>
                        <a:rPr lang="en-US" sz="2000" dirty="0"/>
                        <a:t>Ages 6-18</a:t>
                      </a:r>
                    </a:p>
                  </a:txBody>
                  <a:tcPr/>
                </a:tc>
                <a:tc>
                  <a:txBody>
                    <a:bodyPr/>
                    <a:lstStyle/>
                    <a:p>
                      <a:r>
                        <a:rPr lang="en-US" sz="2000" dirty="0"/>
                        <a:t>Breakfast</a:t>
                      </a:r>
                    </a:p>
                    <a:p>
                      <a:r>
                        <a:rPr lang="en-US" sz="2000" dirty="0"/>
                        <a:t>Lunch/Supper</a:t>
                      </a:r>
                    </a:p>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652016267"/>
                  </a:ext>
                </a:extLst>
              </a:tr>
              <a:tr h="741856">
                <a:tc>
                  <a:txBody>
                    <a:bodyPr/>
                    <a:lstStyle/>
                    <a:p>
                      <a:r>
                        <a:rPr lang="en-US" sz="2000" dirty="0"/>
                        <a:t>Adults </a:t>
                      </a:r>
                    </a:p>
                  </a:txBody>
                  <a:tcPr/>
                </a:tc>
                <a:tc>
                  <a:txBody>
                    <a:bodyPr/>
                    <a:lstStyle/>
                    <a:p>
                      <a:r>
                        <a:rPr lang="en-US" sz="2000" dirty="0"/>
                        <a:t>Snack</a:t>
                      </a:r>
                    </a:p>
                  </a:txBody>
                  <a:tcPr/>
                </a:tc>
                <a:tc>
                  <a:txBody>
                    <a:bodyPr/>
                    <a:lstStyle/>
                    <a:p>
                      <a:r>
                        <a:rPr lang="en-US" sz="2000" dirty="0"/>
                        <a:t>1 ounce equivalent</a:t>
                      </a:r>
                    </a:p>
                  </a:txBody>
                  <a:tcPr/>
                </a:tc>
                <a:extLst>
                  <a:ext uri="{0D108BD9-81ED-4DB2-BD59-A6C34878D82A}">
                    <a16:rowId xmlns:a16="http://schemas.microsoft.com/office/drawing/2014/main" val="214756138"/>
                  </a:ext>
                </a:extLst>
              </a:tr>
              <a:tr h="741856">
                <a:tc>
                  <a:txBody>
                    <a:bodyPr/>
                    <a:lstStyle/>
                    <a:p>
                      <a:r>
                        <a:rPr lang="en-US" sz="2000" dirty="0"/>
                        <a:t>Adults</a:t>
                      </a:r>
                    </a:p>
                  </a:txBody>
                  <a:tcPr/>
                </a:tc>
                <a:tc>
                  <a:txBody>
                    <a:bodyPr/>
                    <a:lstStyle/>
                    <a:p>
                      <a:r>
                        <a:rPr lang="en-US" sz="2000" dirty="0"/>
                        <a:t>Breakfast</a:t>
                      </a:r>
                    </a:p>
                    <a:p>
                      <a:r>
                        <a:rPr lang="en-US" sz="2000" dirty="0"/>
                        <a:t>Lunch/Supper</a:t>
                      </a:r>
                    </a:p>
                  </a:txBody>
                  <a:tcPr/>
                </a:tc>
                <a:tc>
                  <a:txBody>
                    <a:bodyPr/>
                    <a:lstStyle/>
                    <a:p>
                      <a:r>
                        <a:rPr lang="en-US" sz="2000" dirty="0"/>
                        <a:t>2 ounce equivalents</a:t>
                      </a:r>
                    </a:p>
                  </a:txBody>
                  <a:tcPr/>
                </a:tc>
                <a:extLst>
                  <a:ext uri="{0D108BD9-81ED-4DB2-BD59-A6C34878D82A}">
                    <a16:rowId xmlns:a16="http://schemas.microsoft.com/office/drawing/2014/main" val="3852967137"/>
                  </a:ext>
                </a:extLst>
              </a:tr>
            </a:tbl>
          </a:graphicData>
        </a:graphic>
      </p:graphicFrame>
    </p:spTree>
    <p:extLst>
      <p:ext uri="{BB962C8B-B14F-4D97-AF65-F5344CB8AC3E}">
        <p14:creationId xmlns:p14="http://schemas.microsoft.com/office/powerpoint/2010/main" val="2671093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Questions</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6347433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6DB65-B697-4D9F-BA39-2C16337AC82B}"/>
              </a:ext>
            </a:extLst>
          </p:cNvPr>
          <p:cNvSpPr>
            <a:spLocks noGrp="1"/>
          </p:cNvSpPr>
          <p:nvPr>
            <p:ph type="title"/>
          </p:nvPr>
        </p:nvSpPr>
        <p:spPr/>
        <p:txBody>
          <a:bodyPr/>
          <a:lstStyle/>
          <a:p>
            <a:r>
              <a:rPr lang="en-US" dirty="0"/>
              <a:t>Certificate of training completion</a:t>
            </a:r>
          </a:p>
        </p:txBody>
      </p:sp>
      <p:sp>
        <p:nvSpPr>
          <p:cNvPr id="3" name="Content Placeholder 2">
            <a:extLst>
              <a:ext uri="{FF2B5EF4-FFF2-40B4-BE49-F238E27FC236}">
                <a16:creationId xmlns:a16="http://schemas.microsoft.com/office/drawing/2014/main" id="{3A963015-1755-4EE3-A27A-3D68C74C85F2}"/>
              </a:ext>
            </a:extLst>
          </p:cNvPr>
          <p:cNvSpPr>
            <a:spLocks noGrp="1"/>
          </p:cNvSpPr>
          <p:nvPr>
            <p:ph idx="1"/>
          </p:nvPr>
        </p:nvSpPr>
        <p:spPr/>
        <p:txBody>
          <a:bodyPr/>
          <a:lstStyle/>
          <a:p>
            <a:r>
              <a:rPr lang="en-US" dirty="0"/>
              <a:t>Please use this link to access a brief survey and get your certificate of training completion: </a:t>
            </a:r>
            <a:r>
              <a:rPr lang="en-US" dirty="0">
                <a:hlinkClick r:id="rId3"/>
              </a:rPr>
              <a:t>https://survey.alchemer.com/s3/6738829/FY22-CACFP-Ounce-Equivalents-in-Recipes-Worksheet</a:t>
            </a:r>
            <a:r>
              <a:rPr lang="en-US" dirty="0"/>
              <a:t> </a:t>
            </a:r>
          </a:p>
        </p:txBody>
      </p:sp>
      <p:sp>
        <p:nvSpPr>
          <p:cNvPr id="4" name="Slide Number Placeholder 3">
            <a:extLst>
              <a:ext uri="{FF2B5EF4-FFF2-40B4-BE49-F238E27FC236}">
                <a16:creationId xmlns:a16="http://schemas.microsoft.com/office/drawing/2014/main" id="{D35B6990-B29D-45C5-8D1F-8F6D975A196D}"/>
              </a:ext>
            </a:extLst>
          </p:cNvPr>
          <p:cNvSpPr>
            <a:spLocks noGrp="1"/>
          </p:cNvSpPr>
          <p:nvPr>
            <p:ph type="sldNum" sz="quarter" idx="12"/>
          </p:nvPr>
        </p:nvSpPr>
        <p:spPr/>
        <p:txBody>
          <a:bodyPr/>
          <a:lstStyle/>
          <a:p>
            <a:fld id="{FF27229C-EC7B-4063-A33B-28A5E87E32ED}" type="slidenum">
              <a:rPr lang="zh-CN" altLang="en-US" smtClean="0"/>
              <a:pPr/>
              <a:t>58</a:t>
            </a:fld>
            <a:endParaRPr lang="zh-CN" altLang="en-US" dirty="0"/>
          </a:p>
        </p:txBody>
      </p:sp>
    </p:spTree>
    <p:extLst>
      <p:ext uri="{BB962C8B-B14F-4D97-AF65-F5344CB8AC3E}">
        <p14:creationId xmlns:p14="http://schemas.microsoft.com/office/powerpoint/2010/main" val="3506320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EC02-C346-4100-9B37-3B01B2A30157}"/>
              </a:ext>
            </a:extLst>
          </p:cNvPr>
          <p:cNvSpPr>
            <a:spLocks noGrp="1"/>
          </p:cNvSpPr>
          <p:nvPr>
            <p:ph type="title"/>
          </p:nvPr>
        </p:nvSpPr>
        <p:spPr/>
        <p:txBody>
          <a:bodyPr/>
          <a:lstStyle/>
          <a:p>
            <a:r>
              <a:rPr lang="en-US" dirty="0"/>
              <a:t>CACFP Training Needs</a:t>
            </a:r>
          </a:p>
        </p:txBody>
      </p:sp>
      <p:sp>
        <p:nvSpPr>
          <p:cNvPr id="3" name="Content Placeholder 2">
            <a:extLst>
              <a:ext uri="{FF2B5EF4-FFF2-40B4-BE49-F238E27FC236}">
                <a16:creationId xmlns:a16="http://schemas.microsoft.com/office/drawing/2014/main" id="{9310E17F-7CD9-4BCF-BA5E-7D688EA60BB8}"/>
              </a:ext>
            </a:extLst>
          </p:cNvPr>
          <p:cNvSpPr>
            <a:spLocks noGrp="1"/>
          </p:cNvSpPr>
          <p:nvPr>
            <p:ph idx="1"/>
          </p:nvPr>
        </p:nvSpPr>
        <p:spPr/>
        <p:txBody>
          <a:bodyPr/>
          <a:lstStyle/>
          <a:p>
            <a:r>
              <a:rPr lang="en-US" dirty="0"/>
              <a:t>We are still collecting input on what training topics our programs would like to see!</a:t>
            </a:r>
          </a:p>
          <a:p>
            <a:r>
              <a:rPr lang="en-US" dirty="0"/>
              <a:t>Please take 5 minutes to let me know what training topics of materials would be most beneficial:  </a:t>
            </a:r>
          </a:p>
          <a:p>
            <a:r>
              <a:rPr lang="en-US" dirty="0">
                <a:hlinkClick r:id="rId3"/>
              </a:rPr>
              <a:t>https://survey.alchemer.com/s3/6601545/CACFP-FY22-Training-Needs-Assessment</a:t>
            </a:r>
            <a:r>
              <a:rPr lang="en-US" dirty="0"/>
              <a:t> </a:t>
            </a:r>
          </a:p>
          <a:p>
            <a:endParaRPr lang="en-US" dirty="0"/>
          </a:p>
        </p:txBody>
      </p:sp>
      <p:sp>
        <p:nvSpPr>
          <p:cNvPr id="4" name="Slide Number Placeholder 3">
            <a:extLst>
              <a:ext uri="{FF2B5EF4-FFF2-40B4-BE49-F238E27FC236}">
                <a16:creationId xmlns:a16="http://schemas.microsoft.com/office/drawing/2014/main" id="{4C437B4F-66A7-4BA1-B1F7-57D1A1F5A533}"/>
              </a:ext>
            </a:extLst>
          </p:cNvPr>
          <p:cNvSpPr>
            <a:spLocks noGrp="1"/>
          </p:cNvSpPr>
          <p:nvPr>
            <p:ph type="sldNum" sz="quarter" idx="12"/>
          </p:nvPr>
        </p:nvSpPr>
        <p:spPr/>
        <p:txBody>
          <a:bodyPr/>
          <a:lstStyle/>
          <a:p>
            <a:fld id="{FF27229C-EC7B-4063-A33B-28A5E87E32ED}" type="slidenum">
              <a:rPr lang="zh-CN" altLang="en-US" smtClean="0"/>
              <a:pPr/>
              <a:t>59</a:t>
            </a:fld>
            <a:endParaRPr lang="zh-CN" altLang="en-US" dirty="0"/>
          </a:p>
        </p:txBody>
      </p:sp>
    </p:spTree>
    <p:extLst>
      <p:ext uri="{BB962C8B-B14F-4D97-AF65-F5344CB8AC3E}">
        <p14:creationId xmlns:p14="http://schemas.microsoft.com/office/powerpoint/2010/main" val="303734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When will calculating ounce equivalents of grains in a recipe be necessary?</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4042130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2860-DCF4-4812-8D41-78C305873FCB}"/>
              </a:ext>
            </a:extLst>
          </p:cNvPr>
          <p:cNvSpPr>
            <a:spLocks noGrp="1"/>
          </p:cNvSpPr>
          <p:nvPr>
            <p:ph type="title"/>
          </p:nvPr>
        </p:nvSpPr>
        <p:spPr/>
        <p:txBody>
          <a:bodyPr/>
          <a:lstStyle/>
          <a:p>
            <a:r>
              <a:rPr lang="en-US" dirty="0"/>
              <a:t>Questions?  </a:t>
            </a:r>
          </a:p>
        </p:txBody>
      </p:sp>
      <p:sp>
        <p:nvSpPr>
          <p:cNvPr id="4" name="Slide Number Placeholder 3">
            <a:extLst>
              <a:ext uri="{FF2B5EF4-FFF2-40B4-BE49-F238E27FC236}">
                <a16:creationId xmlns:a16="http://schemas.microsoft.com/office/drawing/2014/main" id="{B980389C-5E06-4A55-9BB2-DEA62753ED10}"/>
              </a:ext>
            </a:extLst>
          </p:cNvPr>
          <p:cNvSpPr>
            <a:spLocks noGrp="1"/>
          </p:cNvSpPr>
          <p:nvPr>
            <p:ph type="sldNum" sz="quarter" idx="12"/>
          </p:nvPr>
        </p:nvSpPr>
        <p:spPr/>
        <p:txBody>
          <a:bodyPr/>
          <a:lstStyle/>
          <a:p>
            <a:fld id="{FF27229C-EC7B-4063-A33B-28A5E87E32ED}" type="slidenum">
              <a:rPr lang="zh-CN" altLang="en-US" smtClean="0"/>
              <a:pPr/>
              <a:t>60</a:t>
            </a:fld>
            <a:endParaRPr lang="zh-CN" altLang="en-US" dirty="0"/>
          </a:p>
        </p:txBody>
      </p:sp>
      <p:sp>
        <p:nvSpPr>
          <p:cNvPr id="7" name="Rectangle 6">
            <a:extLst>
              <a:ext uri="{FF2B5EF4-FFF2-40B4-BE49-F238E27FC236}">
                <a16:creationId xmlns:a16="http://schemas.microsoft.com/office/drawing/2014/main" id="{74DC53A5-370D-4A8B-B240-E111B80ED4E3}"/>
              </a:ext>
            </a:extLst>
          </p:cNvPr>
          <p:cNvSpPr/>
          <p:nvPr/>
        </p:nvSpPr>
        <p:spPr>
          <a:xfrm>
            <a:off x="1497496" y="1842052"/>
            <a:ext cx="5658678" cy="3339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D84DE6D8-8131-4226-8649-2B4C133D3B74}"/>
              </a:ext>
            </a:extLst>
          </p:cNvPr>
          <p:cNvSpPr/>
          <p:nvPr/>
        </p:nvSpPr>
        <p:spPr>
          <a:xfrm rot="10800000">
            <a:off x="3561588" y="4569300"/>
            <a:ext cx="182508" cy="573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04502C-A6B1-4924-9A08-76413948E532}"/>
              </a:ext>
            </a:extLst>
          </p:cNvPr>
          <p:cNvSpPr/>
          <p:nvPr/>
        </p:nvSpPr>
        <p:spPr>
          <a:xfrm>
            <a:off x="567743" y="5142664"/>
            <a:ext cx="5881580" cy="1200329"/>
          </a:xfrm>
          <a:prstGeom prst="rect">
            <a:avLst/>
          </a:prstGeom>
          <a:noFill/>
        </p:spPr>
        <p:txBody>
          <a:bodyPr wrap="square" lIns="91440" tIns="45720" rIns="91440" bIns="45720">
            <a:spAutoFit/>
          </a:bodyPr>
          <a:lstStyle/>
          <a:p>
            <a:r>
              <a:rPr lang="en-US" sz="3600" dirty="0">
                <a:ln w="0"/>
                <a:effectLst>
                  <a:outerShdw blurRad="38100" dist="19050" dir="2700000" algn="tl" rotWithShape="0">
                    <a:schemeClr val="dk1">
                      <a:alpha val="40000"/>
                    </a:schemeClr>
                  </a:outerShdw>
                </a:effectLst>
              </a:rPr>
              <a:t>To ask a question open the chat box</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804EAA1-EF66-44A0-96ED-B3163683BE79}"/>
              </a:ext>
            </a:extLst>
          </p:cNvPr>
          <p:cNvSpPr/>
          <p:nvPr/>
        </p:nvSpPr>
        <p:spPr>
          <a:xfrm>
            <a:off x="7036462" y="1174349"/>
            <a:ext cx="4902254" cy="4524315"/>
          </a:xfrm>
          <a:prstGeom prst="rect">
            <a:avLst/>
          </a:prstGeom>
          <a:noFill/>
        </p:spPr>
        <p:txBody>
          <a:bodyPr wrap="square" lIns="91440" tIns="45720" rIns="91440" bIns="45720">
            <a:spAutoFit/>
          </a:bodyPr>
          <a:lstStyle/>
          <a:p>
            <a:r>
              <a:rPr lang="en-US" sz="3600" b="0" cap="none" spc="0" dirty="0">
                <a:ln w="0"/>
                <a:solidFill>
                  <a:schemeClr val="tx1"/>
                </a:solidFill>
                <a:effectLst>
                  <a:outerShdw blurRad="38100" dist="19050" dir="2700000" algn="tl" rotWithShape="0">
                    <a:schemeClr val="dk1">
                      <a:alpha val="40000"/>
                    </a:schemeClr>
                  </a:outerShdw>
                </a:effectLst>
              </a:rPr>
              <a:t>Enter your question here</a:t>
            </a:r>
          </a:p>
          <a:p>
            <a:endParaRPr lang="en-US" sz="3600" dirty="0">
              <a:ln w="0"/>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a:p>
            <a:endParaRPr lang="en-US" sz="3600" dirty="0">
              <a:ln w="0"/>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a:p>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38D4E84E-7CD6-48BF-9A76-27C291EFA291}"/>
              </a:ext>
            </a:extLst>
          </p:cNvPr>
          <p:cNvPicPr>
            <a:picLocks noChangeAspect="1"/>
          </p:cNvPicPr>
          <p:nvPr/>
        </p:nvPicPr>
        <p:blipFill>
          <a:blip r:embed="rId3"/>
          <a:stretch>
            <a:fillRect/>
          </a:stretch>
        </p:blipFill>
        <p:spPr>
          <a:xfrm>
            <a:off x="567743" y="1174349"/>
            <a:ext cx="6286210" cy="3339549"/>
          </a:xfrm>
          <a:prstGeom prst="rect">
            <a:avLst/>
          </a:prstGeom>
        </p:spPr>
      </p:pic>
      <p:sp>
        <p:nvSpPr>
          <p:cNvPr id="9" name="Arrow: Down 8">
            <a:extLst>
              <a:ext uri="{FF2B5EF4-FFF2-40B4-BE49-F238E27FC236}">
                <a16:creationId xmlns:a16="http://schemas.microsoft.com/office/drawing/2014/main" id="{4D779AA3-23DA-463D-B946-C6DEC8CF9C9B}"/>
              </a:ext>
            </a:extLst>
          </p:cNvPr>
          <p:cNvSpPr/>
          <p:nvPr/>
        </p:nvSpPr>
        <p:spPr>
          <a:xfrm rot="1902850">
            <a:off x="7482863" y="2095705"/>
            <a:ext cx="276375" cy="209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48F4B4F-3E55-4E6A-B52C-63C9A6BE3D51}"/>
              </a:ext>
            </a:extLst>
          </p:cNvPr>
          <p:cNvSpPr/>
          <p:nvPr/>
        </p:nvSpPr>
        <p:spPr>
          <a:xfrm>
            <a:off x="5303520" y="4064396"/>
            <a:ext cx="1852654" cy="5326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085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781.338.6471</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Shannon.Raymond@mass.gov</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1" y="3016755"/>
            <a:ext cx="12191999" cy="707886"/>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Shannon Raymond, MPH</a:t>
            </a:r>
          </a:p>
          <a:p>
            <a:pPr algn="ctr"/>
            <a:r>
              <a:rPr lang="en-US" altLang="zh-CN" sz="2000" b="1" dirty="0">
                <a:solidFill>
                  <a:schemeClr val="bg1"/>
                </a:solidFill>
                <a:latin typeface="Segoe SemiBold" panose="020B0703040204020203" pitchFamily="34" charset="0"/>
                <a:cs typeface="Segoe SemiBold" panose="020B0703040204020203" pitchFamily="34" charset="0"/>
              </a:rPr>
              <a:t> Training Coordinator</a:t>
            </a:r>
            <a:endParaRPr lang="zh-CN" altLang="en-US" sz="2000" b="1"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8918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73AB-9BD8-4009-AAA4-46491E8C507E}"/>
              </a:ext>
            </a:extLst>
          </p:cNvPr>
          <p:cNvSpPr>
            <a:spLocks noGrp="1"/>
          </p:cNvSpPr>
          <p:nvPr>
            <p:ph type="title"/>
          </p:nvPr>
        </p:nvSpPr>
        <p:spPr/>
        <p:txBody>
          <a:bodyPr/>
          <a:lstStyle/>
          <a:p>
            <a:r>
              <a:rPr lang="en-US" dirty="0"/>
              <a:t>Determining oz eq of grains in a recipe</a:t>
            </a:r>
          </a:p>
        </p:txBody>
      </p:sp>
      <p:sp>
        <p:nvSpPr>
          <p:cNvPr id="3" name="Content Placeholder 2">
            <a:extLst>
              <a:ext uri="{FF2B5EF4-FFF2-40B4-BE49-F238E27FC236}">
                <a16:creationId xmlns:a16="http://schemas.microsoft.com/office/drawing/2014/main" id="{26321B73-F67B-4CEA-BD67-CDFE98084776}"/>
              </a:ext>
            </a:extLst>
          </p:cNvPr>
          <p:cNvSpPr>
            <a:spLocks noGrp="1"/>
          </p:cNvSpPr>
          <p:nvPr>
            <p:ph idx="1"/>
          </p:nvPr>
        </p:nvSpPr>
        <p:spPr>
          <a:xfrm>
            <a:off x="5218043" y="1230403"/>
            <a:ext cx="6720672" cy="5049746"/>
          </a:xfrm>
        </p:spPr>
        <p:txBody>
          <a:bodyPr/>
          <a:lstStyle/>
          <a:p>
            <a:r>
              <a:rPr lang="en-US" dirty="0"/>
              <a:t>Scratch made grains items are a fantastic addition to CACFP menus</a:t>
            </a:r>
          </a:p>
          <a:p>
            <a:r>
              <a:rPr lang="en-US" dirty="0"/>
              <a:t>These items can count towards the grain component for a meal or snack</a:t>
            </a:r>
          </a:p>
          <a:p>
            <a:r>
              <a:rPr lang="en-US" dirty="0"/>
              <a:t>Programs will need to calculate grains in a recipe, and determine the appropriate serving for an individual</a:t>
            </a:r>
          </a:p>
        </p:txBody>
      </p:sp>
      <p:sp>
        <p:nvSpPr>
          <p:cNvPr id="4" name="Slide Number Placeholder 3">
            <a:extLst>
              <a:ext uri="{FF2B5EF4-FFF2-40B4-BE49-F238E27FC236}">
                <a16:creationId xmlns:a16="http://schemas.microsoft.com/office/drawing/2014/main" id="{3C323D8E-692A-4B1F-AA1B-9F20A8F22461}"/>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pic>
        <p:nvPicPr>
          <p:cNvPr id="7" name="Picture 6">
            <a:extLst>
              <a:ext uri="{FF2B5EF4-FFF2-40B4-BE49-F238E27FC236}">
                <a16:creationId xmlns:a16="http://schemas.microsoft.com/office/drawing/2014/main" id="{37D13ACB-C04E-4151-AE09-5E72C1D8F1B3}"/>
              </a:ext>
            </a:extLst>
          </p:cNvPr>
          <p:cNvPicPr>
            <a:picLocks noChangeAspect="1"/>
          </p:cNvPicPr>
          <p:nvPr/>
        </p:nvPicPr>
        <p:blipFill>
          <a:blip r:embed="rId2"/>
          <a:stretch>
            <a:fillRect/>
          </a:stretch>
        </p:blipFill>
        <p:spPr>
          <a:xfrm>
            <a:off x="750623" y="1196551"/>
            <a:ext cx="3971006" cy="5083598"/>
          </a:xfrm>
          <a:prstGeom prst="rect">
            <a:avLst/>
          </a:prstGeom>
        </p:spPr>
      </p:pic>
    </p:spTree>
    <p:extLst>
      <p:ext uri="{BB962C8B-B14F-4D97-AF65-F5344CB8AC3E}">
        <p14:creationId xmlns:p14="http://schemas.microsoft.com/office/powerpoint/2010/main" val="208689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4000" dirty="0">
                <a:solidFill>
                  <a:schemeClr val="accent1">
                    <a:lumMod val="50000"/>
                  </a:schemeClr>
                </a:solidFill>
              </a:rPr>
              <a:t>Using the Determining Ounce Equivalents of Grains in Recipes Worksheet</a:t>
            </a:r>
            <a:endParaRPr lang="zh-CN" altLang="en-US" sz="4000" dirty="0">
              <a:solidFill>
                <a:schemeClr val="accent1">
                  <a:lumMod val="50000"/>
                </a:schemeClr>
              </a:solidFill>
            </a:endParaRPr>
          </a:p>
        </p:txBody>
      </p:sp>
    </p:spTree>
    <p:extLst>
      <p:ext uri="{BB962C8B-B14F-4D97-AF65-F5344CB8AC3E}">
        <p14:creationId xmlns:p14="http://schemas.microsoft.com/office/powerpoint/2010/main" val="213807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2C27-3102-4B74-9AC8-BB532BC7E7B3}"/>
              </a:ext>
            </a:extLst>
          </p:cNvPr>
          <p:cNvSpPr>
            <a:spLocks noGrp="1"/>
          </p:cNvSpPr>
          <p:nvPr>
            <p:ph type="title"/>
          </p:nvPr>
        </p:nvSpPr>
        <p:spPr/>
        <p:txBody>
          <a:bodyPr/>
          <a:lstStyle/>
          <a:p>
            <a:r>
              <a:rPr lang="en-US" dirty="0"/>
              <a:t>The USDA Oz Eq in Recipes Worksheet</a:t>
            </a:r>
          </a:p>
        </p:txBody>
      </p:sp>
      <p:sp>
        <p:nvSpPr>
          <p:cNvPr id="3" name="Content Placeholder 2">
            <a:extLst>
              <a:ext uri="{FF2B5EF4-FFF2-40B4-BE49-F238E27FC236}">
                <a16:creationId xmlns:a16="http://schemas.microsoft.com/office/drawing/2014/main" id="{F7DBD274-E4F9-41B4-BC37-772F90A25AC3}"/>
              </a:ext>
            </a:extLst>
          </p:cNvPr>
          <p:cNvSpPr>
            <a:spLocks noGrp="1"/>
          </p:cNvSpPr>
          <p:nvPr>
            <p:ph idx="1"/>
          </p:nvPr>
        </p:nvSpPr>
        <p:spPr>
          <a:xfrm>
            <a:off x="567743" y="5619146"/>
            <a:ext cx="11370972" cy="365126"/>
          </a:xfrm>
        </p:spPr>
        <p:txBody>
          <a:bodyPr/>
          <a:lstStyle/>
          <a:p>
            <a:r>
              <a:rPr lang="en-US" dirty="0"/>
              <a:t>See chat for a copy of this worksheet</a:t>
            </a:r>
          </a:p>
        </p:txBody>
      </p:sp>
      <p:sp>
        <p:nvSpPr>
          <p:cNvPr id="4" name="Slide Number Placeholder 3">
            <a:extLst>
              <a:ext uri="{FF2B5EF4-FFF2-40B4-BE49-F238E27FC236}">
                <a16:creationId xmlns:a16="http://schemas.microsoft.com/office/drawing/2014/main" id="{3C261A09-661A-4F93-8E09-4ECC670EC60B}"/>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pic>
        <p:nvPicPr>
          <p:cNvPr id="8" name="Picture 7">
            <a:extLst>
              <a:ext uri="{FF2B5EF4-FFF2-40B4-BE49-F238E27FC236}">
                <a16:creationId xmlns:a16="http://schemas.microsoft.com/office/drawing/2014/main" id="{DC08B79B-6147-48B2-9FB2-A51C1BDB6363}"/>
              </a:ext>
            </a:extLst>
          </p:cNvPr>
          <p:cNvPicPr>
            <a:picLocks noChangeAspect="1"/>
          </p:cNvPicPr>
          <p:nvPr/>
        </p:nvPicPr>
        <p:blipFill>
          <a:blip r:embed="rId2"/>
          <a:stretch>
            <a:fillRect/>
          </a:stretch>
        </p:blipFill>
        <p:spPr>
          <a:xfrm>
            <a:off x="750624" y="1196551"/>
            <a:ext cx="3220360" cy="4122637"/>
          </a:xfrm>
          <a:prstGeom prst="rect">
            <a:avLst/>
          </a:prstGeom>
        </p:spPr>
      </p:pic>
      <p:pic>
        <p:nvPicPr>
          <p:cNvPr id="6" name="Picture 5">
            <a:extLst>
              <a:ext uri="{FF2B5EF4-FFF2-40B4-BE49-F238E27FC236}">
                <a16:creationId xmlns:a16="http://schemas.microsoft.com/office/drawing/2014/main" id="{CAEECAB3-3134-4FA0-85B9-43CA65022CCA}"/>
              </a:ext>
            </a:extLst>
          </p:cNvPr>
          <p:cNvPicPr>
            <a:picLocks noChangeAspect="1"/>
          </p:cNvPicPr>
          <p:nvPr/>
        </p:nvPicPr>
        <p:blipFill>
          <a:blip r:embed="rId3"/>
          <a:stretch>
            <a:fillRect/>
          </a:stretch>
        </p:blipFill>
        <p:spPr>
          <a:xfrm>
            <a:off x="4450205" y="1068788"/>
            <a:ext cx="3291589" cy="4250400"/>
          </a:xfrm>
          <a:prstGeom prst="rect">
            <a:avLst/>
          </a:prstGeom>
        </p:spPr>
      </p:pic>
      <p:pic>
        <p:nvPicPr>
          <p:cNvPr id="9" name="Picture 8">
            <a:extLst>
              <a:ext uri="{FF2B5EF4-FFF2-40B4-BE49-F238E27FC236}">
                <a16:creationId xmlns:a16="http://schemas.microsoft.com/office/drawing/2014/main" id="{400C9836-3905-4AA6-8B29-28C9E54D8FDF}"/>
              </a:ext>
            </a:extLst>
          </p:cNvPr>
          <p:cNvPicPr>
            <a:picLocks noChangeAspect="1"/>
          </p:cNvPicPr>
          <p:nvPr/>
        </p:nvPicPr>
        <p:blipFill>
          <a:blip r:embed="rId4"/>
          <a:stretch>
            <a:fillRect/>
          </a:stretch>
        </p:blipFill>
        <p:spPr>
          <a:xfrm>
            <a:off x="8316167" y="1259033"/>
            <a:ext cx="3124658" cy="4060155"/>
          </a:xfrm>
          <a:prstGeom prst="rect">
            <a:avLst/>
          </a:prstGeom>
        </p:spPr>
      </p:pic>
    </p:spTree>
    <p:extLst>
      <p:ext uri="{BB962C8B-B14F-4D97-AF65-F5344CB8AC3E}">
        <p14:creationId xmlns:p14="http://schemas.microsoft.com/office/powerpoint/2010/main" val="1713585506"/>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38703</TotalTime>
  <Words>3735</Words>
  <Application>Microsoft Office PowerPoint</Application>
  <PresentationFormat>Widescreen</PresentationFormat>
  <Paragraphs>832</Paragraphs>
  <Slides>61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等线</vt:lpstr>
      <vt:lpstr>Arial</vt:lpstr>
      <vt:lpstr>Courier New</vt:lpstr>
      <vt:lpstr>Segoe</vt:lpstr>
      <vt:lpstr>Segoe SemiBold</vt:lpstr>
      <vt:lpstr>Segoe UI</vt:lpstr>
      <vt:lpstr>Segoe UI Semibold</vt:lpstr>
      <vt:lpstr>Wingdings</vt:lpstr>
      <vt:lpstr>ESE​​</vt:lpstr>
      <vt:lpstr>Welcome to CACFP Ounce Equivalents in Recipes Training </vt:lpstr>
      <vt:lpstr>Determining Oz Eq of Grains in Recipes Worksheet</vt:lpstr>
      <vt:lpstr>Current USDA nondiscrimination statement</vt:lpstr>
      <vt:lpstr>Ounce Equivalents Implementation</vt:lpstr>
      <vt:lpstr>Goal for today </vt:lpstr>
      <vt:lpstr>PowerPoint Presentation</vt:lpstr>
      <vt:lpstr>Determining oz eq of grains in a recipe</vt:lpstr>
      <vt:lpstr>PowerPoint Presentation</vt:lpstr>
      <vt:lpstr>The USDA Oz Eq in Recipes Worksheet</vt:lpstr>
      <vt:lpstr>Using the worksheet</vt:lpstr>
      <vt:lpstr>Homemade grains worksheet</vt:lpstr>
      <vt:lpstr>Using the ounce equivalents worksheet</vt:lpstr>
      <vt:lpstr>Step 1: What are the creditable grain ingredients?</vt:lpstr>
      <vt:lpstr>Step 2: Identify amount of grain ingredients</vt:lpstr>
      <vt:lpstr>Step 3: Conversion factor</vt:lpstr>
      <vt:lpstr>Step 4: Multiply</vt:lpstr>
      <vt:lpstr>Step 5: Sum</vt:lpstr>
      <vt:lpstr>Step 6: Identify grams per serving</vt:lpstr>
      <vt:lpstr>Steps 7 &amp; 8: Divide by 16 grams, and rounding</vt:lpstr>
      <vt:lpstr>PowerPoint Presentation</vt:lpstr>
      <vt:lpstr>Example 1: Granola</vt:lpstr>
      <vt:lpstr>Step 1: What are the creditable grain ingredients?</vt:lpstr>
      <vt:lpstr>Step 1: What are the creditable grain ingredients?</vt:lpstr>
      <vt:lpstr>Step 2: Identify amount of grain ingredients</vt:lpstr>
      <vt:lpstr>Step 2: Identify amount of grain ingredients</vt:lpstr>
      <vt:lpstr>Step 3: Conversion factor</vt:lpstr>
      <vt:lpstr>Step 3: Conversion factor</vt:lpstr>
      <vt:lpstr>Step 4: Multiply</vt:lpstr>
      <vt:lpstr>Step 5: Sum</vt:lpstr>
      <vt:lpstr>Step 6: Identify grams per serving</vt:lpstr>
      <vt:lpstr>Steps 7 &amp; 8: Divide by 16 grams, and rounding</vt:lpstr>
      <vt:lpstr>Steps 7 &amp; 8: Divide by 16 grams, and rounding</vt:lpstr>
      <vt:lpstr>Example 2: Cornbread</vt:lpstr>
      <vt:lpstr>Step 1: What are the creditable grain ingredients?</vt:lpstr>
      <vt:lpstr>Step 1: What are the creditable grain ingredients?</vt:lpstr>
      <vt:lpstr>Step 2: Identify amount of grain ingredients</vt:lpstr>
      <vt:lpstr>Step 2: Identify amount of grain ingredients</vt:lpstr>
      <vt:lpstr>Step 3: Conversion factor</vt:lpstr>
      <vt:lpstr>Step 3: Conversion factor</vt:lpstr>
      <vt:lpstr>Step 4: Multiply</vt:lpstr>
      <vt:lpstr>Step 5: Sum</vt:lpstr>
      <vt:lpstr>Step 6: Identify grams per serving</vt:lpstr>
      <vt:lpstr>Steps 7 &amp; 8: Divide by 16 grams, and rounding</vt:lpstr>
      <vt:lpstr>Example 3: Pancakes</vt:lpstr>
      <vt:lpstr>Step 1: What are the creditable grain ingredients?</vt:lpstr>
      <vt:lpstr>Step 1: What are the creditable grain ingredients?</vt:lpstr>
      <vt:lpstr>Step 2: Identify amount of grain ingredients</vt:lpstr>
      <vt:lpstr>Step 2: Identify amount of grain ingredients</vt:lpstr>
      <vt:lpstr>Step 3: Conversion factor</vt:lpstr>
      <vt:lpstr>Step 3: Conversion factor</vt:lpstr>
      <vt:lpstr>Step 4: Multiply</vt:lpstr>
      <vt:lpstr>Step 4: Multiply</vt:lpstr>
      <vt:lpstr>Step 5: Sum</vt:lpstr>
      <vt:lpstr>Step 6: Identify grams per serving</vt:lpstr>
      <vt:lpstr>Steps 7 &amp; 8: Divide by 16 grams, and rounding</vt:lpstr>
      <vt:lpstr>Steps 7 &amp; 8: Divide by 16 grams, and rounding</vt:lpstr>
      <vt:lpstr>PowerPoint Presentation</vt:lpstr>
      <vt:lpstr>Certificate of training completion</vt:lpstr>
      <vt:lpstr>CACFP Training Needs</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Main Title Here</dc:title>
  <dc:creator>Raymond, Shannon (DESE)</dc:creator>
  <cp:lastModifiedBy>Robin Brooks</cp:lastModifiedBy>
  <cp:revision>332</cp:revision>
  <cp:lastPrinted>2017-08-07T14:46:10Z</cp:lastPrinted>
  <dcterms:created xsi:type="dcterms:W3CDTF">2019-04-04T15:16:52Z</dcterms:created>
  <dcterms:modified xsi:type="dcterms:W3CDTF">2022-05-11T14:17:16Z</dcterms:modified>
</cp:coreProperties>
</file>